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3" r:id="rId2"/>
    <p:sldId id="288" r:id="rId3"/>
    <p:sldId id="308" r:id="rId4"/>
    <p:sldId id="305" r:id="rId5"/>
    <p:sldId id="304" r:id="rId6"/>
    <p:sldId id="310" r:id="rId7"/>
    <p:sldId id="316" r:id="rId8"/>
    <p:sldId id="309" r:id="rId9"/>
    <p:sldId id="334" r:id="rId10"/>
    <p:sldId id="318" r:id="rId11"/>
    <p:sldId id="335" r:id="rId12"/>
    <p:sldId id="336" r:id="rId13"/>
    <p:sldId id="331" r:id="rId14"/>
    <p:sldId id="314" r:id="rId15"/>
    <p:sldId id="332" r:id="rId16"/>
    <p:sldId id="324" r:id="rId17"/>
    <p:sldId id="338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617"/>
    <a:srgbClr val="DCF3F8"/>
    <a:srgbClr val="0066FF"/>
    <a:srgbClr val="99FFCC"/>
    <a:srgbClr val="00FFFF"/>
    <a:srgbClr val="FFFF99"/>
    <a:srgbClr val="964896"/>
    <a:srgbClr val="0356B1"/>
    <a:srgbClr val="FED0BE"/>
    <a:srgbClr val="AC4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52"/>
      </p:cViewPr>
      <p:guideLst>
        <p:guide orient="horz" pos="2092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B93C4-4362-4C1E-9AA3-2800C8B2885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90BC8-B9F2-4E9F-9205-4AF580C4575E}">
      <dgm:prSet phldrT="[Text]" custT="1"/>
      <dgm:spPr/>
      <dgm:t>
        <a:bodyPr/>
        <a:lstStyle/>
        <a:p>
          <a:pPr algn="ctr"/>
          <a:r>
            <a:rPr lang="fr-BE" sz="1800" dirty="0" err="1"/>
            <a:t>Establishing</a:t>
          </a:r>
          <a:r>
            <a:rPr lang="fr-BE" sz="1800" dirty="0"/>
            <a:t> an effective </a:t>
          </a:r>
          <a:r>
            <a:rPr lang="fr-BE" sz="1800" dirty="0" err="1"/>
            <a:t>strategy</a:t>
          </a:r>
          <a:r>
            <a:rPr lang="fr-BE" sz="1800" dirty="0"/>
            <a:t> for the management of </a:t>
          </a:r>
          <a:r>
            <a:rPr lang="fr-BE" sz="1800" dirty="0" err="1"/>
            <a:t>intellectual</a:t>
          </a:r>
          <a:r>
            <a:rPr lang="fr-BE" sz="1800" dirty="0"/>
            <a:t> assets</a:t>
          </a:r>
          <a:endParaRPr lang="en-US" sz="1800" dirty="0"/>
        </a:p>
      </dgm:t>
    </dgm:pt>
    <dgm:pt modelId="{8AD787E6-C7E8-4C63-9355-FE330C113B11}" type="parTrans" cxnId="{971BEFE5-D3F1-4D65-B7B4-E02228BA8D9B}">
      <dgm:prSet/>
      <dgm:spPr/>
      <dgm:t>
        <a:bodyPr/>
        <a:lstStyle/>
        <a:p>
          <a:pPr algn="ctr"/>
          <a:endParaRPr lang="en-US"/>
        </a:p>
      </dgm:t>
    </dgm:pt>
    <dgm:pt modelId="{6FA2E0C7-6AC7-480B-842E-B298DAD076B1}" type="sibTrans" cxnId="{971BEFE5-D3F1-4D65-B7B4-E02228BA8D9B}">
      <dgm:prSet/>
      <dgm:spPr/>
      <dgm:t>
        <a:bodyPr/>
        <a:lstStyle/>
        <a:p>
          <a:pPr algn="ctr"/>
          <a:endParaRPr lang="en-US"/>
        </a:p>
      </dgm:t>
    </dgm:pt>
    <dgm:pt modelId="{A5568758-71B0-4DD9-BC9B-D3B5740E3A18}">
      <dgm:prSet phldrT="[Text]"/>
      <dgm:spPr/>
      <dgm:t>
        <a:bodyPr/>
        <a:lstStyle/>
        <a:p>
          <a:pPr algn="l"/>
          <a:r>
            <a:rPr lang="en-US" dirty="0"/>
            <a:t>Defining strategic intellectual assets management practices</a:t>
          </a:r>
        </a:p>
      </dgm:t>
    </dgm:pt>
    <dgm:pt modelId="{0AE02A66-A1F0-473A-B60F-A761257BAFFD}" type="parTrans" cxnId="{7D3F5F1D-5159-4C92-AD26-6192136089D4}">
      <dgm:prSet/>
      <dgm:spPr/>
      <dgm:t>
        <a:bodyPr/>
        <a:lstStyle/>
        <a:p>
          <a:pPr algn="ctr"/>
          <a:endParaRPr lang="en-US"/>
        </a:p>
      </dgm:t>
    </dgm:pt>
    <dgm:pt modelId="{394144FB-CC7C-4024-B8BE-B889BB6EF104}" type="sibTrans" cxnId="{7D3F5F1D-5159-4C92-AD26-6192136089D4}">
      <dgm:prSet/>
      <dgm:spPr/>
      <dgm:t>
        <a:bodyPr/>
        <a:lstStyle/>
        <a:p>
          <a:pPr algn="ctr"/>
          <a:endParaRPr lang="en-US"/>
        </a:p>
      </dgm:t>
    </dgm:pt>
    <dgm:pt modelId="{BECD48D0-A44E-4508-98F5-1C9DA00F6EDA}">
      <dgm:prSet phldrT="[Text]" custT="1"/>
      <dgm:spPr/>
      <dgm:t>
        <a:bodyPr/>
        <a:lstStyle/>
        <a:p>
          <a:pPr algn="ctr"/>
          <a:r>
            <a:rPr lang="fr-BE" sz="1800" dirty="0" err="1"/>
            <a:t>Managing</a:t>
          </a:r>
          <a:r>
            <a:rPr lang="fr-BE" sz="1800" dirty="0"/>
            <a:t> </a:t>
          </a:r>
          <a:r>
            <a:rPr lang="fr-BE" sz="1800" dirty="0" err="1"/>
            <a:t>intellectual</a:t>
          </a:r>
          <a:r>
            <a:rPr lang="fr-BE" sz="1800" dirty="0"/>
            <a:t> assets in joint </a:t>
          </a:r>
          <a:r>
            <a:rPr lang="fr-BE" sz="1800" dirty="0" err="1"/>
            <a:t>research</a:t>
          </a:r>
          <a:r>
            <a:rPr lang="fr-BE" sz="1800" dirty="0"/>
            <a:t> </a:t>
          </a:r>
          <a:r>
            <a:rPr lang="fr-BE" sz="1800" dirty="0" err="1"/>
            <a:t>activities</a:t>
          </a:r>
          <a:endParaRPr lang="en-US" sz="1800" dirty="0"/>
        </a:p>
      </dgm:t>
    </dgm:pt>
    <dgm:pt modelId="{176A8C17-4FCE-4684-B6DE-AD7DF6F0AF1C}" type="parTrans" cxnId="{92376EC7-EB89-4335-975D-75F1DA8ED8CB}">
      <dgm:prSet/>
      <dgm:spPr/>
      <dgm:t>
        <a:bodyPr/>
        <a:lstStyle/>
        <a:p>
          <a:pPr algn="ctr"/>
          <a:endParaRPr lang="en-US"/>
        </a:p>
      </dgm:t>
    </dgm:pt>
    <dgm:pt modelId="{2BC88A47-F818-46F6-BFB0-E569CF8EAC5B}" type="sibTrans" cxnId="{92376EC7-EB89-4335-975D-75F1DA8ED8CB}">
      <dgm:prSet/>
      <dgm:spPr/>
      <dgm:t>
        <a:bodyPr/>
        <a:lstStyle/>
        <a:p>
          <a:pPr algn="ctr"/>
          <a:endParaRPr lang="en-US"/>
        </a:p>
      </dgm:t>
    </dgm:pt>
    <dgm:pt modelId="{AE3C80B6-6B7B-46FF-8269-162EDE35DF63}">
      <dgm:prSet phldrT="[Text]" custT="1"/>
      <dgm:spPr/>
      <dgm:t>
        <a:bodyPr/>
        <a:lstStyle/>
        <a:p>
          <a:pPr algn="ctr"/>
          <a:r>
            <a:rPr lang="en-US" sz="1800" dirty="0"/>
            <a:t>From intellectual assets creation to the market</a:t>
          </a:r>
        </a:p>
      </dgm:t>
    </dgm:pt>
    <dgm:pt modelId="{D2272AAA-1224-4567-A66A-A271496F92BD}" type="parTrans" cxnId="{3C433FB1-E327-4FD4-B0C9-1EF523D77213}">
      <dgm:prSet/>
      <dgm:spPr/>
      <dgm:t>
        <a:bodyPr/>
        <a:lstStyle/>
        <a:p>
          <a:pPr algn="ctr"/>
          <a:endParaRPr lang="en-US"/>
        </a:p>
      </dgm:t>
    </dgm:pt>
    <dgm:pt modelId="{003D6F2C-4DE9-44D5-93CA-55E7320D036F}" type="sibTrans" cxnId="{3C433FB1-E327-4FD4-B0C9-1EF523D77213}">
      <dgm:prSet/>
      <dgm:spPr/>
      <dgm:t>
        <a:bodyPr/>
        <a:lstStyle/>
        <a:p>
          <a:pPr algn="ctr"/>
          <a:endParaRPr lang="en-US"/>
        </a:p>
      </dgm:t>
    </dgm:pt>
    <dgm:pt modelId="{2F68A444-C604-4FE6-A9A8-B8C28F6501D8}">
      <dgm:prSet phldrT="[Text]"/>
      <dgm:spPr/>
      <dgm:t>
        <a:bodyPr/>
        <a:lstStyle/>
        <a:p>
          <a:pPr algn="l"/>
          <a:r>
            <a:rPr lang="en-US" dirty="0"/>
            <a:t>Finding fit for purpose means for control </a:t>
          </a:r>
        </a:p>
      </dgm:t>
    </dgm:pt>
    <dgm:pt modelId="{F9EE64EF-D153-444E-89ED-85E2F240A5E8}" type="parTrans" cxnId="{4D5CD3BD-2F01-46B9-93A1-EC638B6DADF6}">
      <dgm:prSet/>
      <dgm:spPr/>
      <dgm:t>
        <a:bodyPr/>
        <a:lstStyle/>
        <a:p>
          <a:pPr algn="ctr"/>
          <a:endParaRPr lang="en-US"/>
        </a:p>
      </dgm:t>
    </dgm:pt>
    <dgm:pt modelId="{5C34A051-D264-410A-8EDC-18343A0C7A28}" type="sibTrans" cxnId="{4D5CD3BD-2F01-46B9-93A1-EC638B6DADF6}">
      <dgm:prSet/>
      <dgm:spPr/>
      <dgm:t>
        <a:bodyPr/>
        <a:lstStyle/>
        <a:p>
          <a:pPr algn="ctr"/>
          <a:endParaRPr lang="en-US"/>
        </a:p>
      </dgm:t>
    </dgm:pt>
    <dgm:pt modelId="{2850A953-C2DF-4FE3-B6BF-126278295A5F}">
      <dgm:prSet phldrT="[Text]"/>
      <dgm:spPr/>
      <dgm:t>
        <a:bodyPr/>
        <a:lstStyle/>
        <a:p>
          <a:pPr algn="l"/>
          <a:r>
            <a:rPr lang="en-US" dirty="0"/>
            <a:t>Managing intellectual assets to enable Open Science and Open Innovation</a:t>
          </a:r>
        </a:p>
      </dgm:t>
    </dgm:pt>
    <dgm:pt modelId="{0705BCD4-AB4C-4BC1-BC7F-E2F5EF5BA713}" type="parTrans" cxnId="{69173E0B-7FF3-40D9-870A-7B96A10BFE72}">
      <dgm:prSet/>
      <dgm:spPr/>
      <dgm:t>
        <a:bodyPr/>
        <a:lstStyle/>
        <a:p>
          <a:endParaRPr lang="en-US"/>
        </a:p>
      </dgm:t>
    </dgm:pt>
    <dgm:pt modelId="{1985C78E-3F98-48DD-9710-FF96BCAE39B5}" type="sibTrans" cxnId="{69173E0B-7FF3-40D9-870A-7B96A10BFE72}">
      <dgm:prSet/>
      <dgm:spPr/>
      <dgm:t>
        <a:bodyPr/>
        <a:lstStyle/>
        <a:p>
          <a:endParaRPr lang="en-US"/>
        </a:p>
      </dgm:t>
    </dgm:pt>
    <dgm:pt modelId="{E179B19A-0CCD-4043-8AA5-54B175F9C7D0}">
      <dgm:prSet phldrT="[Text]"/>
      <dgm:spPr/>
      <dgm:t>
        <a:bodyPr/>
        <a:lstStyle/>
        <a:p>
          <a:pPr algn="l"/>
          <a:r>
            <a:rPr lang="en-US" dirty="0"/>
            <a:t>Investing in education, training and awareness raising</a:t>
          </a:r>
        </a:p>
      </dgm:t>
    </dgm:pt>
    <dgm:pt modelId="{99E4003B-FCA0-4420-92B8-40E4033D03BB}" type="parTrans" cxnId="{0FD03E53-CF77-437C-B93E-EC2314EA888F}">
      <dgm:prSet/>
      <dgm:spPr/>
      <dgm:t>
        <a:bodyPr/>
        <a:lstStyle/>
        <a:p>
          <a:endParaRPr lang="en-US"/>
        </a:p>
      </dgm:t>
    </dgm:pt>
    <dgm:pt modelId="{11B87E57-AD76-4DBC-9B66-68625CF3E433}" type="sibTrans" cxnId="{0FD03E53-CF77-437C-B93E-EC2314EA888F}">
      <dgm:prSet/>
      <dgm:spPr/>
      <dgm:t>
        <a:bodyPr/>
        <a:lstStyle/>
        <a:p>
          <a:endParaRPr lang="en-US"/>
        </a:p>
      </dgm:t>
    </dgm:pt>
    <dgm:pt modelId="{8C461097-6735-466C-8E72-606C21DF3A19}">
      <dgm:prSet phldrT="[Text]"/>
      <dgm:spPr/>
      <dgm:t>
        <a:bodyPr/>
        <a:lstStyle/>
        <a:p>
          <a:pPr algn="l"/>
          <a:endParaRPr lang="en-US" dirty="0"/>
        </a:p>
      </dgm:t>
    </dgm:pt>
    <dgm:pt modelId="{0B27A8CA-33B5-414A-82FB-CA6D3E8B942B}" type="parTrans" cxnId="{557FF2FA-7AAC-4DCE-A34C-35E6D4157D05}">
      <dgm:prSet/>
      <dgm:spPr/>
      <dgm:t>
        <a:bodyPr/>
        <a:lstStyle/>
        <a:p>
          <a:endParaRPr lang="en-US"/>
        </a:p>
      </dgm:t>
    </dgm:pt>
    <dgm:pt modelId="{D2381913-91BD-4951-AF88-5E34D268A2B6}" type="sibTrans" cxnId="{557FF2FA-7AAC-4DCE-A34C-35E6D4157D05}">
      <dgm:prSet/>
      <dgm:spPr/>
      <dgm:t>
        <a:bodyPr/>
        <a:lstStyle/>
        <a:p>
          <a:endParaRPr lang="en-US"/>
        </a:p>
      </dgm:t>
    </dgm:pt>
    <dgm:pt modelId="{8E028DDD-5D3C-43CA-BA11-1B4E3610E72B}">
      <dgm:prSet phldrT="[Text]"/>
      <dgm:spPr/>
      <dgm:t>
        <a:bodyPr/>
        <a:lstStyle/>
        <a:p>
          <a:pPr algn="l"/>
          <a:endParaRPr lang="en-US" dirty="0"/>
        </a:p>
      </dgm:t>
    </dgm:pt>
    <dgm:pt modelId="{D724C0FE-A035-4F6B-8B1D-C16082F02CEE}" type="parTrans" cxnId="{3ADD999F-FD4A-4952-9416-41745D54BB3C}">
      <dgm:prSet/>
      <dgm:spPr/>
      <dgm:t>
        <a:bodyPr/>
        <a:lstStyle/>
        <a:p>
          <a:endParaRPr lang="en-US"/>
        </a:p>
      </dgm:t>
    </dgm:pt>
    <dgm:pt modelId="{65CEB747-3A4A-4A7E-BC10-21D39BCC6BD8}" type="sibTrans" cxnId="{3ADD999F-FD4A-4952-9416-41745D54BB3C}">
      <dgm:prSet/>
      <dgm:spPr/>
      <dgm:t>
        <a:bodyPr/>
        <a:lstStyle/>
        <a:p>
          <a:endParaRPr lang="en-US"/>
        </a:p>
      </dgm:t>
    </dgm:pt>
    <dgm:pt modelId="{5F9E5CDC-1E29-4E5B-BDB1-537F9BD56994}">
      <dgm:prSet phldrT="[Text]"/>
      <dgm:spPr/>
      <dgm:t>
        <a:bodyPr/>
        <a:lstStyle/>
        <a:p>
          <a:pPr algn="l"/>
          <a:r>
            <a:rPr lang="en-US" dirty="0"/>
            <a:t>Carrying out valuation of intellectual property </a:t>
          </a:r>
        </a:p>
      </dgm:t>
    </dgm:pt>
    <dgm:pt modelId="{AFB7C1DC-1283-4501-A17C-A2E470C98B3C}" type="parTrans" cxnId="{96A0D2DE-99DC-4E1A-B069-5423B524E405}">
      <dgm:prSet/>
      <dgm:spPr/>
      <dgm:t>
        <a:bodyPr/>
        <a:lstStyle/>
        <a:p>
          <a:endParaRPr lang="en-US"/>
        </a:p>
      </dgm:t>
    </dgm:pt>
    <dgm:pt modelId="{D0263B2F-5E53-4DD8-847B-31DE130E53F1}" type="sibTrans" cxnId="{96A0D2DE-99DC-4E1A-B069-5423B524E405}">
      <dgm:prSet/>
      <dgm:spPr/>
      <dgm:t>
        <a:bodyPr/>
        <a:lstStyle/>
        <a:p>
          <a:endParaRPr lang="en-US"/>
        </a:p>
      </dgm:t>
    </dgm:pt>
    <dgm:pt modelId="{971C469A-C7D2-44B5-AB74-ABE32B8A6804}">
      <dgm:prSet phldrT="[Text]"/>
      <dgm:spPr/>
      <dgm:t>
        <a:bodyPr/>
        <a:lstStyle/>
        <a:p>
          <a:pPr algn="l"/>
          <a:endParaRPr lang="en-US" dirty="0"/>
        </a:p>
      </dgm:t>
    </dgm:pt>
    <dgm:pt modelId="{62617B9A-7762-4DD6-8058-507850B2EF0F}" type="parTrans" cxnId="{EDB63E43-A985-4172-95A1-53CB7C7AE7F0}">
      <dgm:prSet/>
      <dgm:spPr/>
      <dgm:t>
        <a:bodyPr/>
        <a:lstStyle/>
        <a:p>
          <a:endParaRPr lang="en-US"/>
        </a:p>
      </dgm:t>
    </dgm:pt>
    <dgm:pt modelId="{84088169-FC86-414B-A987-AB306BE2BE49}" type="sibTrans" cxnId="{EDB63E43-A985-4172-95A1-53CB7C7AE7F0}">
      <dgm:prSet/>
      <dgm:spPr/>
      <dgm:t>
        <a:bodyPr/>
        <a:lstStyle/>
        <a:p>
          <a:endParaRPr lang="en-US"/>
        </a:p>
      </dgm:t>
    </dgm:pt>
    <dgm:pt modelId="{643CBD72-F18D-4660-950C-8513C9EC5BFC}">
      <dgm:prSet phldrT="[Text]"/>
      <dgm:spPr/>
      <dgm:t>
        <a:bodyPr/>
        <a:lstStyle/>
        <a:p>
          <a:pPr algn="l"/>
          <a:r>
            <a:rPr lang="en-US" dirty="0"/>
            <a:t>Monitoring, transfer and licensing practices</a:t>
          </a:r>
        </a:p>
      </dgm:t>
    </dgm:pt>
    <dgm:pt modelId="{C7AE34AA-06C8-49A4-817E-6BCBF31ABBDF}" type="parTrans" cxnId="{AC94D0E6-0F44-4DCB-BE39-4C41EE45269D}">
      <dgm:prSet/>
      <dgm:spPr/>
      <dgm:t>
        <a:bodyPr/>
        <a:lstStyle/>
        <a:p>
          <a:endParaRPr lang="en-US"/>
        </a:p>
      </dgm:t>
    </dgm:pt>
    <dgm:pt modelId="{D1C79939-0032-4506-9F78-85C7C935907C}" type="sibTrans" cxnId="{AC94D0E6-0F44-4DCB-BE39-4C41EE45269D}">
      <dgm:prSet/>
      <dgm:spPr/>
      <dgm:t>
        <a:bodyPr/>
        <a:lstStyle/>
        <a:p>
          <a:endParaRPr lang="en-US"/>
        </a:p>
      </dgm:t>
    </dgm:pt>
    <dgm:pt modelId="{E8FB9F15-7D14-485D-92FA-0C1789A65FE2}">
      <dgm:prSet phldrT="[Text]"/>
      <dgm:spPr/>
      <dgm:t>
        <a:bodyPr/>
        <a:lstStyle/>
        <a:p>
          <a:pPr algn="l"/>
          <a:endParaRPr lang="en-US"/>
        </a:p>
      </dgm:t>
    </dgm:pt>
    <dgm:pt modelId="{C59ED56D-D345-4703-B574-C6D97F9DE580}" type="parTrans" cxnId="{D9B17C71-29D8-4FE7-8DA8-3BA1F9EC9736}">
      <dgm:prSet/>
      <dgm:spPr/>
      <dgm:t>
        <a:bodyPr/>
        <a:lstStyle/>
        <a:p>
          <a:endParaRPr lang="en-US"/>
        </a:p>
      </dgm:t>
    </dgm:pt>
    <dgm:pt modelId="{C41E5B67-7CD5-4E6B-A828-A88F12A75A56}" type="sibTrans" cxnId="{D9B17C71-29D8-4FE7-8DA8-3BA1F9EC9736}">
      <dgm:prSet/>
      <dgm:spPr/>
      <dgm:t>
        <a:bodyPr/>
        <a:lstStyle/>
        <a:p>
          <a:endParaRPr lang="en-US"/>
        </a:p>
      </dgm:t>
    </dgm:pt>
    <dgm:pt modelId="{99F0B6E4-33BC-4452-B244-60429E897554}">
      <dgm:prSet phldrT="[Text]"/>
      <dgm:spPr/>
      <dgm:t>
        <a:bodyPr/>
        <a:lstStyle/>
        <a:p>
          <a:pPr algn="l"/>
          <a:r>
            <a:rPr lang="en-US" dirty="0"/>
            <a:t>Clarifying ownership provisions as early as possible</a:t>
          </a:r>
        </a:p>
      </dgm:t>
    </dgm:pt>
    <dgm:pt modelId="{F27DB42A-8AB3-43CF-B403-5095A809BBED}" type="sibTrans" cxnId="{CE41AC13-14F3-4D82-AEA6-804ECECCD915}">
      <dgm:prSet/>
      <dgm:spPr/>
      <dgm:t>
        <a:bodyPr/>
        <a:lstStyle/>
        <a:p>
          <a:pPr algn="ctr"/>
          <a:endParaRPr lang="en-US"/>
        </a:p>
      </dgm:t>
    </dgm:pt>
    <dgm:pt modelId="{A969E18F-666B-42CC-A9B7-2E863B09EC9C}" type="parTrans" cxnId="{CE41AC13-14F3-4D82-AEA6-804ECECCD915}">
      <dgm:prSet/>
      <dgm:spPr/>
      <dgm:t>
        <a:bodyPr/>
        <a:lstStyle/>
        <a:p>
          <a:pPr algn="ctr"/>
          <a:endParaRPr lang="en-US"/>
        </a:p>
      </dgm:t>
    </dgm:pt>
    <dgm:pt modelId="{8F337DC0-EE14-4660-A835-24D935AE89FA}">
      <dgm:prSet phldrT="[Text]"/>
      <dgm:spPr/>
      <dgm:t>
        <a:bodyPr/>
        <a:lstStyle/>
        <a:p>
          <a:pPr algn="l"/>
          <a:endParaRPr lang="en-US" dirty="0"/>
        </a:p>
      </dgm:t>
    </dgm:pt>
    <dgm:pt modelId="{CA879271-D809-4E14-90D8-58D10FF13F8D}" type="sibTrans" cxnId="{E4E91283-EC17-41D8-A8D5-1ED21B703821}">
      <dgm:prSet/>
      <dgm:spPr/>
      <dgm:t>
        <a:bodyPr/>
        <a:lstStyle/>
        <a:p>
          <a:endParaRPr lang="en-US"/>
        </a:p>
      </dgm:t>
    </dgm:pt>
    <dgm:pt modelId="{D28CD219-CB3E-45FA-B3E5-BD72193F8B4C}" type="parTrans" cxnId="{E4E91283-EC17-41D8-A8D5-1ED21B703821}">
      <dgm:prSet/>
      <dgm:spPr/>
      <dgm:t>
        <a:bodyPr/>
        <a:lstStyle/>
        <a:p>
          <a:endParaRPr lang="en-US"/>
        </a:p>
      </dgm:t>
    </dgm:pt>
    <dgm:pt modelId="{16D78B8C-843D-4C5C-B9A6-526FE189B8EF}">
      <dgm:prSet phldrT="[Text]"/>
      <dgm:spPr/>
      <dgm:t>
        <a:bodyPr/>
        <a:lstStyle/>
        <a:p>
          <a:pPr algn="l"/>
          <a:r>
            <a:rPr lang="en-US" dirty="0"/>
            <a:t>Establishing clear collaboration conditions</a:t>
          </a:r>
        </a:p>
      </dgm:t>
    </dgm:pt>
    <dgm:pt modelId="{C7270788-702D-46A0-B097-6D5094921B4D}" type="sibTrans" cxnId="{1B1D3657-8AC1-4246-804A-781CADBAF343}">
      <dgm:prSet/>
      <dgm:spPr/>
      <dgm:t>
        <a:bodyPr/>
        <a:lstStyle/>
        <a:p>
          <a:endParaRPr lang="en-US"/>
        </a:p>
      </dgm:t>
    </dgm:pt>
    <dgm:pt modelId="{1A157C58-B503-4FEC-92C8-EED2682919D5}" type="parTrans" cxnId="{1B1D3657-8AC1-4246-804A-781CADBAF343}">
      <dgm:prSet/>
      <dgm:spPr/>
      <dgm:t>
        <a:bodyPr/>
        <a:lstStyle/>
        <a:p>
          <a:endParaRPr lang="en-US"/>
        </a:p>
      </dgm:t>
    </dgm:pt>
    <dgm:pt modelId="{9114BC04-66E0-4BFC-9A86-D53FC0CB6B79}" type="pres">
      <dgm:prSet presAssocID="{184B93C4-4362-4C1E-9AA3-2800C8B2885D}" presName="linearFlow" presStyleCnt="0">
        <dgm:presLayoutVars>
          <dgm:dir/>
          <dgm:animLvl val="lvl"/>
          <dgm:resizeHandles val="exact"/>
        </dgm:presLayoutVars>
      </dgm:prSet>
      <dgm:spPr/>
    </dgm:pt>
    <dgm:pt modelId="{550D8E45-A613-464D-9A37-1640B3180FBD}" type="pres">
      <dgm:prSet presAssocID="{92790BC8-B9F2-4E9F-9205-4AF580C4575E}" presName="composite" presStyleCnt="0"/>
      <dgm:spPr/>
    </dgm:pt>
    <dgm:pt modelId="{1829CEC6-C5E2-4A18-8C87-E052AB949524}" type="pres">
      <dgm:prSet presAssocID="{92790BC8-B9F2-4E9F-9205-4AF580C457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6DB2663-2FB6-4A7C-868C-B040BF6BDA8B}" type="pres">
      <dgm:prSet presAssocID="{92790BC8-B9F2-4E9F-9205-4AF580C4575E}" presName="parSh" presStyleLbl="node1" presStyleIdx="0" presStyleCnt="3" custScaleX="101648" custScaleY="195558" custLinFactNeighborX="-220" custLinFactNeighborY="-33867"/>
      <dgm:spPr/>
    </dgm:pt>
    <dgm:pt modelId="{4453E79D-081C-42FC-B6CD-FA1DB44BD87C}" type="pres">
      <dgm:prSet presAssocID="{92790BC8-B9F2-4E9F-9205-4AF580C4575E}" presName="desTx" presStyleLbl="fgAcc1" presStyleIdx="0" presStyleCnt="3" custScaleX="115093" custScaleY="59320" custLinFactNeighborX="-23476" custLinFactNeighborY="-2739">
        <dgm:presLayoutVars>
          <dgm:bulletEnabled val="1"/>
        </dgm:presLayoutVars>
      </dgm:prSet>
      <dgm:spPr/>
    </dgm:pt>
    <dgm:pt modelId="{0BBDABFA-13F5-4581-ACE1-B72529972C57}" type="pres">
      <dgm:prSet presAssocID="{6FA2E0C7-6AC7-480B-842E-B298DAD076B1}" presName="sibTrans" presStyleLbl="sibTrans2D1" presStyleIdx="0" presStyleCnt="2"/>
      <dgm:spPr/>
    </dgm:pt>
    <dgm:pt modelId="{5FDB0780-6102-4356-8C8F-F229FBA61EE6}" type="pres">
      <dgm:prSet presAssocID="{6FA2E0C7-6AC7-480B-842E-B298DAD076B1}" presName="connTx" presStyleLbl="sibTrans2D1" presStyleIdx="0" presStyleCnt="2"/>
      <dgm:spPr/>
    </dgm:pt>
    <dgm:pt modelId="{8D38EBF0-14E3-4344-8AE9-B00E5F8E33B3}" type="pres">
      <dgm:prSet presAssocID="{BECD48D0-A44E-4508-98F5-1C9DA00F6EDA}" presName="composite" presStyleCnt="0"/>
      <dgm:spPr/>
    </dgm:pt>
    <dgm:pt modelId="{20DB46D4-9F0B-4EC9-B7C4-B26619ED834D}" type="pres">
      <dgm:prSet presAssocID="{BECD48D0-A44E-4508-98F5-1C9DA00F6E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5C0743A-F7AC-439E-A22A-D2448549676E}" type="pres">
      <dgm:prSet presAssocID="{BECD48D0-A44E-4508-98F5-1C9DA00F6EDA}" presName="parSh" presStyleLbl="node1" presStyleIdx="1" presStyleCnt="3" custScaleX="106774" custScaleY="124296" custLinFactNeighborX="588" custLinFactNeighborY="-18967"/>
      <dgm:spPr/>
    </dgm:pt>
    <dgm:pt modelId="{80EC6B97-AFB9-4F0A-89D1-CBDC9E2173A2}" type="pres">
      <dgm:prSet presAssocID="{BECD48D0-A44E-4508-98F5-1C9DA00F6EDA}" presName="desTx" presStyleLbl="fgAcc1" presStyleIdx="1" presStyleCnt="3" custScaleX="120344" custScaleY="49447" custLinFactNeighborX="-19894" custLinFactNeighborY="-8779">
        <dgm:presLayoutVars>
          <dgm:bulletEnabled val="1"/>
        </dgm:presLayoutVars>
      </dgm:prSet>
      <dgm:spPr/>
    </dgm:pt>
    <dgm:pt modelId="{91798C1C-8604-4E26-92FD-9A129C902019}" type="pres">
      <dgm:prSet presAssocID="{2BC88A47-F818-46F6-BFB0-E569CF8EAC5B}" presName="sibTrans" presStyleLbl="sibTrans2D1" presStyleIdx="1" presStyleCnt="2"/>
      <dgm:spPr/>
    </dgm:pt>
    <dgm:pt modelId="{967D420F-CE6B-4CD4-AB7A-1D46FAD6378B}" type="pres">
      <dgm:prSet presAssocID="{2BC88A47-F818-46F6-BFB0-E569CF8EAC5B}" presName="connTx" presStyleLbl="sibTrans2D1" presStyleIdx="1" presStyleCnt="2"/>
      <dgm:spPr/>
    </dgm:pt>
    <dgm:pt modelId="{D357E3B4-889E-4B5D-BB17-7781B39D1FD9}" type="pres">
      <dgm:prSet presAssocID="{AE3C80B6-6B7B-46FF-8269-162EDE35DF63}" presName="composite" presStyleCnt="0"/>
      <dgm:spPr/>
    </dgm:pt>
    <dgm:pt modelId="{26A8186A-A24C-4168-BE00-E256F8C4591C}" type="pres">
      <dgm:prSet presAssocID="{AE3C80B6-6B7B-46FF-8269-162EDE35DF6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D6A9CC-F493-4CAD-A2B9-651EFAC3ECC5}" type="pres">
      <dgm:prSet presAssocID="{AE3C80B6-6B7B-46FF-8269-162EDE35DF63}" presName="parSh" presStyleLbl="node1" presStyleIdx="2" presStyleCnt="3" custScaleY="111702" custLinFactNeighborX="511" custLinFactNeighborY="-13404"/>
      <dgm:spPr/>
    </dgm:pt>
    <dgm:pt modelId="{B192C735-B1CD-4DAE-B1B9-4CF9E40201B9}" type="pres">
      <dgm:prSet presAssocID="{AE3C80B6-6B7B-46FF-8269-162EDE35DF63}" presName="desTx" presStyleLbl="fgAcc1" presStyleIdx="2" presStyleCnt="3" custScaleX="113303" custScaleY="51128" custLinFactNeighborX="-22573" custLinFactNeighborY="-6447">
        <dgm:presLayoutVars>
          <dgm:bulletEnabled val="1"/>
        </dgm:presLayoutVars>
      </dgm:prSet>
      <dgm:spPr/>
    </dgm:pt>
  </dgm:ptLst>
  <dgm:cxnLst>
    <dgm:cxn modelId="{69173E0B-7FF3-40D9-870A-7B96A10BFE72}" srcId="{92790BC8-B9F2-4E9F-9205-4AF580C4575E}" destId="{2850A953-C2DF-4FE3-B6BF-126278295A5F}" srcOrd="2" destOrd="0" parTransId="{0705BCD4-AB4C-4BC1-BC7F-E2F5EF5BA713}" sibTransId="{1985C78E-3F98-48DD-9710-FF96BCAE39B5}"/>
    <dgm:cxn modelId="{CE41AC13-14F3-4D82-AEA6-804ECECCD915}" srcId="{BECD48D0-A44E-4508-98F5-1C9DA00F6EDA}" destId="{99F0B6E4-33BC-4452-B244-60429E897554}" srcOrd="0" destOrd="0" parTransId="{A969E18F-666B-42CC-A9B7-2E863B09EC9C}" sibTransId="{F27DB42A-8AB3-43CF-B403-5095A809BBED}"/>
    <dgm:cxn modelId="{7D3F5F1D-5159-4C92-AD26-6192136089D4}" srcId="{92790BC8-B9F2-4E9F-9205-4AF580C4575E}" destId="{A5568758-71B0-4DD9-BC9B-D3B5740E3A18}" srcOrd="0" destOrd="0" parTransId="{0AE02A66-A1F0-473A-B60F-A761257BAFFD}" sibTransId="{394144FB-CC7C-4024-B8BE-B889BB6EF104}"/>
    <dgm:cxn modelId="{8C54E833-4322-423B-BC4B-E4387544DBED}" type="presOf" srcId="{BECD48D0-A44E-4508-98F5-1C9DA00F6EDA}" destId="{D5C0743A-F7AC-439E-A22A-D2448549676E}" srcOrd="1" destOrd="0" presId="urn:microsoft.com/office/officeart/2005/8/layout/process3"/>
    <dgm:cxn modelId="{91FECA35-68F9-4FDE-83B6-B68FD5F5D268}" type="presOf" srcId="{643CBD72-F18D-4660-950C-8513C9EC5BFC}" destId="{B192C735-B1CD-4DAE-B1B9-4CF9E40201B9}" srcOrd="0" destOrd="4" presId="urn:microsoft.com/office/officeart/2005/8/layout/process3"/>
    <dgm:cxn modelId="{C1271D61-DA04-42D0-B61A-3ED712681B85}" type="presOf" srcId="{E179B19A-0CCD-4043-8AA5-54B175F9C7D0}" destId="{4453E79D-081C-42FC-B6CD-FA1DB44BD87C}" srcOrd="0" destOrd="4" presId="urn:microsoft.com/office/officeart/2005/8/layout/process3"/>
    <dgm:cxn modelId="{FEBE0F43-BDD2-4841-AB98-613C0A13B310}" type="presOf" srcId="{2F68A444-C604-4FE6-A9A8-B8C28F6501D8}" destId="{B192C735-B1CD-4DAE-B1B9-4CF9E40201B9}" srcOrd="0" destOrd="0" presId="urn:microsoft.com/office/officeart/2005/8/layout/process3"/>
    <dgm:cxn modelId="{EDB63E43-A985-4172-95A1-53CB7C7AE7F0}" srcId="{AE3C80B6-6B7B-46FF-8269-162EDE35DF63}" destId="{971C469A-C7D2-44B5-AB74-ABE32B8A6804}" srcOrd="1" destOrd="0" parTransId="{62617B9A-7762-4DD6-8058-507850B2EF0F}" sibTransId="{84088169-FC86-414B-A987-AB306BE2BE49}"/>
    <dgm:cxn modelId="{79033169-5FA4-4830-8689-68A44929B7A6}" type="presOf" srcId="{971C469A-C7D2-44B5-AB74-ABE32B8A6804}" destId="{B192C735-B1CD-4DAE-B1B9-4CF9E40201B9}" srcOrd="0" destOrd="1" presId="urn:microsoft.com/office/officeart/2005/8/layout/process3"/>
    <dgm:cxn modelId="{33D59B6B-8735-4FC7-B8D5-448F12290F69}" type="presOf" srcId="{E8FB9F15-7D14-485D-92FA-0C1789A65FE2}" destId="{B192C735-B1CD-4DAE-B1B9-4CF9E40201B9}" srcOrd="0" destOrd="3" presId="urn:microsoft.com/office/officeart/2005/8/layout/process3"/>
    <dgm:cxn modelId="{D9B17C71-29D8-4FE7-8DA8-3BA1F9EC9736}" srcId="{AE3C80B6-6B7B-46FF-8269-162EDE35DF63}" destId="{E8FB9F15-7D14-485D-92FA-0C1789A65FE2}" srcOrd="3" destOrd="0" parTransId="{C59ED56D-D345-4703-B574-C6D97F9DE580}" sibTransId="{C41E5B67-7CD5-4E6B-A828-A88F12A75A56}"/>
    <dgm:cxn modelId="{0FD03E53-CF77-437C-B93E-EC2314EA888F}" srcId="{92790BC8-B9F2-4E9F-9205-4AF580C4575E}" destId="{E179B19A-0CCD-4043-8AA5-54B175F9C7D0}" srcOrd="4" destOrd="0" parTransId="{99E4003B-FCA0-4420-92B8-40E4033D03BB}" sibTransId="{11B87E57-AD76-4DBC-9B66-68625CF3E433}"/>
    <dgm:cxn modelId="{1B1D3657-8AC1-4246-804A-781CADBAF343}" srcId="{BECD48D0-A44E-4508-98F5-1C9DA00F6EDA}" destId="{16D78B8C-843D-4C5C-B9A6-526FE189B8EF}" srcOrd="2" destOrd="0" parTransId="{1A157C58-B503-4FEC-92C8-EED2682919D5}" sibTransId="{C7270788-702D-46A0-B097-6D5094921B4D}"/>
    <dgm:cxn modelId="{E4E91283-EC17-41D8-A8D5-1ED21B703821}" srcId="{BECD48D0-A44E-4508-98F5-1C9DA00F6EDA}" destId="{8F337DC0-EE14-4660-A835-24D935AE89FA}" srcOrd="1" destOrd="0" parTransId="{D28CD219-CB3E-45FA-B3E5-BD72193F8B4C}" sibTransId="{CA879271-D809-4E14-90D8-58D10FF13F8D}"/>
    <dgm:cxn modelId="{B73BC589-2696-4CA4-9EAD-9B12F4C7B252}" type="presOf" srcId="{99F0B6E4-33BC-4452-B244-60429E897554}" destId="{80EC6B97-AFB9-4F0A-89D1-CBDC9E2173A2}" srcOrd="0" destOrd="0" presId="urn:microsoft.com/office/officeart/2005/8/layout/process3"/>
    <dgm:cxn modelId="{C0041D8C-F156-4D67-BAF3-06887098D27B}" type="presOf" srcId="{A5568758-71B0-4DD9-BC9B-D3B5740E3A18}" destId="{4453E79D-081C-42FC-B6CD-FA1DB44BD87C}" srcOrd="0" destOrd="0" presId="urn:microsoft.com/office/officeart/2005/8/layout/process3"/>
    <dgm:cxn modelId="{07734B95-BB2E-45A5-BEA0-A7F13AFF7F67}" type="presOf" srcId="{92790BC8-B9F2-4E9F-9205-4AF580C4575E}" destId="{1829CEC6-C5E2-4A18-8C87-E052AB949524}" srcOrd="0" destOrd="0" presId="urn:microsoft.com/office/officeart/2005/8/layout/process3"/>
    <dgm:cxn modelId="{83C0209B-D3D8-4CF4-8C01-A3F6A4114AB7}" type="presOf" srcId="{16D78B8C-843D-4C5C-B9A6-526FE189B8EF}" destId="{80EC6B97-AFB9-4F0A-89D1-CBDC9E2173A2}" srcOrd="0" destOrd="2" presId="urn:microsoft.com/office/officeart/2005/8/layout/process3"/>
    <dgm:cxn modelId="{9913B19B-6009-4BEB-A26D-FAEE90C35819}" type="presOf" srcId="{5F9E5CDC-1E29-4E5B-BDB1-537F9BD56994}" destId="{B192C735-B1CD-4DAE-B1B9-4CF9E40201B9}" srcOrd="0" destOrd="2" presId="urn:microsoft.com/office/officeart/2005/8/layout/process3"/>
    <dgm:cxn modelId="{3ADD999F-FD4A-4952-9416-41745D54BB3C}" srcId="{92790BC8-B9F2-4E9F-9205-4AF580C4575E}" destId="{8E028DDD-5D3C-43CA-BA11-1B4E3610E72B}" srcOrd="3" destOrd="0" parTransId="{D724C0FE-A035-4F6B-8B1D-C16082F02CEE}" sibTransId="{65CEB747-3A4A-4A7E-BC10-21D39BCC6BD8}"/>
    <dgm:cxn modelId="{238B3AA3-A092-4649-AD99-7E0C52CD9CB8}" type="presOf" srcId="{92790BC8-B9F2-4E9F-9205-4AF580C4575E}" destId="{46DB2663-2FB6-4A7C-868C-B040BF6BDA8B}" srcOrd="1" destOrd="0" presId="urn:microsoft.com/office/officeart/2005/8/layout/process3"/>
    <dgm:cxn modelId="{FBDBC9A3-A30F-4D47-A1B5-64EC67DAECD1}" type="presOf" srcId="{2BC88A47-F818-46F6-BFB0-E569CF8EAC5B}" destId="{967D420F-CE6B-4CD4-AB7A-1D46FAD6378B}" srcOrd="1" destOrd="0" presId="urn:microsoft.com/office/officeart/2005/8/layout/process3"/>
    <dgm:cxn modelId="{14B6E3A5-FB57-4903-B698-B4406E490CC4}" type="presOf" srcId="{AE3C80B6-6B7B-46FF-8269-162EDE35DF63}" destId="{26A8186A-A24C-4168-BE00-E256F8C4591C}" srcOrd="0" destOrd="0" presId="urn:microsoft.com/office/officeart/2005/8/layout/process3"/>
    <dgm:cxn modelId="{B66FD2AF-D5FE-4233-9692-1E20206CD4A3}" type="presOf" srcId="{AE3C80B6-6B7B-46FF-8269-162EDE35DF63}" destId="{F8D6A9CC-F493-4CAD-A2B9-651EFAC3ECC5}" srcOrd="1" destOrd="0" presId="urn:microsoft.com/office/officeart/2005/8/layout/process3"/>
    <dgm:cxn modelId="{3C433FB1-E327-4FD4-B0C9-1EF523D77213}" srcId="{184B93C4-4362-4C1E-9AA3-2800C8B2885D}" destId="{AE3C80B6-6B7B-46FF-8269-162EDE35DF63}" srcOrd="2" destOrd="0" parTransId="{D2272AAA-1224-4567-A66A-A271496F92BD}" sibTransId="{003D6F2C-4DE9-44D5-93CA-55E7320D036F}"/>
    <dgm:cxn modelId="{4D5CD3BD-2F01-46B9-93A1-EC638B6DADF6}" srcId="{AE3C80B6-6B7B-46FF-8269-162EDE35DF63}" destId="{2F68A444-C604-4FE6-A9A8-B8C28F6501D8}" srcOrd="0" destOrd="0" parTransId="{F9EE64EF-D153-444E-89ED-85E2F240A5E8}" sibTransId="{5C34A051-D264-410A-8EDC-18343A0C7A28}"/>
    <dgm:cxn modelId="{92376EC7-EB89-4335-975D-75F1DA8ED8CB}" srcId="{184B93C4-4362-4C1E-9AA3-2800C8B2885D}" destId="{BECD48D0-A44E-4508-98F5-1C9DA00F6EDA}" srcOrd="1" destOrd="0" parTransId="{176A8C17-4FCE-4684-B6DE-AD7DF6F0AF1C}" sibTransId="{2BC88A47-F818-46F6-BFB0-E569CF8EAC5B}"/>
    <dgm:cxn modelId="{5080C7CC-B6B0-476C-A19B-93328545C879}" type="presOf" srcId="{BECD48D0-A44E-4508-98F5-1C9DA00F6EDA}" destId="{20DB46D4-9F0B-4EC9-B7C4-B26619ED834D}" srcOrd="0" destOrd="0" presId="urn:microsoft.com/office/officeart/2005/8/layout/process3"/>
    <dgm:cxn modelId="{2441E3CE-4F56-4912-B9B3-F6079D06DC27}" type="presOf" srcId="{2BC88A47-F818-46F6-BFB0-E569CF8EAC5B}" destId="{91798C1C-8604-4E26-92FD-9A129C902019}" srcOrd="0" destOrd="0" presId="urn:microsoft.com/office/officeart/2005/8/layout/process3"/>
    <dgm:cxn modelId="{F4DE31D3-E3BC-4580-B186-EFD2D0774D09}" type="presOf" srcId="{2850A953-C2DF-4FE3-B6BF-126278295A5F}" destId="{4453E79D-081C-42FC-B6CD-FA1DB44BD87C}" srcOrd="0" destOrd="2" presId="urn:microsoft.com/office/officeart/2005/8/layout/process3"/>
    <dgm:cxn modelId="{F62522D6-B5D2-4D43-8990-2C65DA710A8E}" type="presOf" srcId="{6FA2E0C7-6AC7-480B-842E-B298DAD076B1}" destId="{5FDB0780-6102-4356-8C8F-F229FBA61EE6}" srcOrd="1" destOrd="0" presId="urn:microsoft.com/office/officeart/2005/8/layout/process3"/>
    <dgm:cxn modelId="{71E2F7DB-30B4-49BE-A91A-328422D9BB80}" type="presOf" srcId="{8E028DDD-5D3C-43CA-BA11-1B4E3610E72B}" destId="{4453E79D-081C-42FC-B6CD-FA1DB44BD87C}" srcOrd="0" destOrd="3" presId="urn:microsoft.com/office/officeart/2005/8/layout/process3"/>
    <dgm:cxn modelId="{E9CD6EDC-FB2C-4A75-8162-FE4DB3C4CBDF}" type="presOf" srcId="{8C461097-6735-466C-8E72-606C21DF3A19}" destId="{4453E79D-081C-42FC-B6CD-FA1DB44BD87C}" srcOrd="0" destOrd="1" presId="urn:microsoft.com/office/officeart/2005/8/layout/process3"/>
    <dgm:cxn modelId="{33917DDE-91B2-42D1-9B43-0916AB9FCCC6}" type="presOf" srcId="{8F337DC0-EE14-4660-A835-24D935AE89FA}" destId="{80EC6B97-AFB9-4F0A-89D1-CBDC9E2173A2}" srcOrd="0" destOrd="1" presId="urn:microsoft.com/office/officeart/2005/8/layout/process3"/>
    <dgm:cxn modelId="{529087DE-F8F8-4C65-94B2-A5761D28E475}" type="presOf" srcId="{6FA2E0C7-6AC7-480B-842E-B298DAD076B1}" destId="{0BBDABFA-13F5-4581-ACE1-B72529972C57}" srcOrd="0" destOrd="0" presId="urn:microsoft.com/office/officeart/2005/8/layout/process3"/>
    <dgm:cxn modelId="{96A0D2DE-99DC-4E1A-B069-5423B524E405}" srcId="{AE3C80B6-6B7B-46FF-8269-162EDE35DF63}" destId="{5F9E5CDC-1E29-4E5B-BDB1-537F9BD56994}" srcOrd="2" destOrd="0" parTransId="{AFB7C1DC-1283-4501-A17C-A2E470C98B3C}" sibTransId="{D0263B2F-5E53-4DD8-847B-31DE130E53F1}"/>
    <dgm:cxn modelId="{971BEFE5-D3F1-4D65-B7B4-E02228BA8D9B}" srcId="{184B93C4-4362-4C1E-9AA3-2800C8B2885D}" destId="{92790BC8-B9F2-4E9F-9205-4AF580C4575E}" srcOrd="0" destOrd="0" parTransId="{8AD787E6-C7E8-4C63-9355-FE330C113B11}" sibTransId="{6FA2E0C7-6AC7-480B-842E-B298DAD076B1}"/>
    <dgm:cxn modelId="{AC94D0E6-0F44-4DCB-BE39-4C41EE45269D}" srcId="{AE3C80B6-6B7B-46FF-8269-162EDE35DF63}" destId="{643CBD72-F18D-4660-950C-8513C9EC5BFC}" srcOrd="4" destOrd="0" parTransId="{C7AE34AA-06C8-49A4-817E-6BCBF31ABBDF}" sibTransId="{D1C79939-0032-4506-9F78-85C7C935907C}"/>
    <dgm:cxn modelId="{873674F8-DD5F-4677-B726-44495C06675A}" type="presOf" srcId="{184B93C4-4362-4C1E-9AA3-2800C8B2885D}" destId="{9114BC04-66E0-4BFC-9A86-D53FC0CB6B79}" srcOrd="0" destOrd="0" presId="urn:microsoft.com/office/officeart/2005/8/layout/process3"/>
    <dgm:cxn modelId="{557FF2FA-7AAC-4DCE-A34C-35E6D4157D05}" srcId="{92790BC8-B9F2-4E9F-9205-4AF580C4575E}" destId="{8C461097-6735-466C-8E72-606C21DF3A19}" srcOrd="1" destOrd="0" parTransId="{0B27A8CA-33B5-414A-82FB-CA6D3E8B942B}" sibTransId="{D2381913-91BD-4951-AF88-5E34D268A2B6}"/>
    <dgm:cxn modelId="{28AB8936-74F9-4321-B5A5-C5E1CDF16500}" type="presParOf" srcId="{9114BC04-66E0-4BFC-9A86-D53FC0CB6B79}" destId="{550D8E45-A613-464D-9A37-1640B3180FBD}" srcOrd="0" destOrd="0" presId="urn:microsoft.com/office/officeart/2005/8/layout/process3"/>
    <dgm:cxn modelId="{3CDBC04B-872A-4763-B52E-BF333C1CCF92}" type="presParOf" srcId="{550D8E45-A613-464D-9A37-1640B3180FBD}" destId="{1829CEC6-C5E2-4A18-8C87-E052AB949524}" srcOrd="0" destOrd="0" presId="urn:microsoft.com/office/officeart/2005/8/layout/process3"/>
    <dgm:cxn modelId="{C598FED2-E369-493A-8A85-BF288629B32D}" type="presParOf" srcId="{550D8E45-A613-464D-9A37-1640B3180FBD}" destId="{46DB2663-2FB6-4A7C-868C-B040BF6BDA8B}" srcOrd="1" destOrd="0" presId="urn:microsoft.com/office/officeart/2005/8/layout/process3"/>
    <dgm:cxn modelId="{1078B90E-9EBF-4E70-B922-2D1D98FABD5F}" type="presParOf" srcId="{550D8E45-A613-464D-9A37-1640B3180FBD}" destId="{4453E79D-081C-42FC-B6CD-FA1DB44BD87C}" srcOrd="2" destOrd="0" presId="urn:microsoft.com/office/officeart/2005/8/layout/process3"/>
    <dgm:cxn modelId="{F198DE70-FAAC-45C2-AE36-DCF320B7A2CE}" type="presParOf" srcId="{9114BC04-66E0-4BFC-9A86-D53FC0CB6B79}" destId="{0BBDABFA-13F5-4581-ACE1-B72529972C57}" srcOrd="1" destOrd="0" presId="urn:microsoft.com/office/officeart/2005/8/layout/process3"/>
    <dgm:cxn modelId="{04421BAC-ECA1-4ADB-B995-BB569E9AFC8F}" type="presParOf" srcId="{0BBDABFA-13F5-4581-ACE1-B72529972C57}" destId="{5FDB0780-6102-4356-8C8F-F229FBA61EE6}" srcOrd="0" destOrd="0" presId="urn:microsoft.com/office/officeart/2005/8/layout/process3"/>
    <dgm:cxn modelId="{669D84D6-9D10-49D1-96BA-86FCCA220A3E}" type="presParOf" srcId="{9114BC04-66E0-4BFC-9A86-D53FC0CB6B79}" destId="{8D38EBF0-14E3-4344-8AE9-B00E5F8E33B3}" srcOrd="2" destOrd="0" presId="urn:microsoft.com/office/officeart/2005/8/layout/process3"/>
    <dgm:cxn modelId="{A3887721-0783-42E0-86FB-83A4FF693199}" type="presParOf" srcId="{8D38EBF0-14E3-4344-8AE9-B00E5F8E33B3}" destId="{20DB46D4-9F0B-4EC9-B7C4-B26619ED834D}" srcOrd="0" destOrd="0" presId="urn:microsoft.com/office/officeart/2005/8/layout/process3"/>
    <dgm:cxn modelId="{46765F75-C4BC-4E2F-BC5B-0D888089EB7C}" type="presParOf" srcId="{8D38EBF0-14E3-4344-8AE9-B00E5F8E33B3}" destId="{D5C0743A-F7AC-439E-A22A-D2448549676E}" srcOrd="1" destOrd="0" presId="urn:microsoft.com/office/officeart/2005/8/layout/process3"/>
    <dgm:cxn modelId="{89113C4C-656A-45AD-942B-95EA246D07DF}" type="presParOf" srcId="{8D38EBF0-14E3-4344-8AE9-B00E5F8E33B3}" destId="{80EC6B97-AFB9-4F0A-89D1-CBDC9E2173A2}" srcOrd="2" destOrd="0" presId="urn:microsoft.com/office/officeart/2005/8/layout/process3"/>
    <dgm:cxn modelId="{28405C7D-682E-42EA-9C49-F00E8E25EC43}" type="presParOf" srcId="{9114BC04-66E0-4BFC-9A86-D53FC0CB6B79}" destId="{91798C1C-8604-4E26-92FD-9A129C902019}" srcOrd="3" destOrd="0" presId="urn:microsoft.com/office/officeart/2005/8/layout/process3"/>
    <dgm:cxn modelId="{24FD72E7-41CA-4357-B588-7788862B9339}" type="presParOf" srcId="{91798C1C-8604-4E26-92FD-9A129C902019}" destId="{967D420F-CE6B-4CD4-AB7A-1D46FAD6378B}" srcOrd="0" destOrd="0" presId="urn:microsoft.com/office/officeart/2005/8/layout/process3"/>
    <dgm:cxn modelId="{66713FF4-FAFC-4599-ABB9-9DB091F341E5}" type="presParOf" srcId="{9114BC04-66E0-4BFC-9A86-D53FC0CB6B79}" destId="{D357E3B4-889E-4B5D-BB17-7781B39D1FD9}" srcOrd="4" destOrd="0" presId="urn:microsoft.com/office/officeart/2005/8/layout/process3"/>
    <dgm:cxn modelId="{C90BC98A-82F5-47B8-AFD4-2542FAE17D44}" type="presParOf" srcId="{D357E3B4-889E-4B5D-BB17-7781B39D1FD9}" destId="{26A8186A-A24C-4168-BE00-E256F8C4591C}" srcOrd="0" destOrd="0" presId="urn:microsoft.com/office/officeart/2005/8/layout/process3"/>
    <dgm:cxn modelId="{F65E2E3F-5E08-4501-99C3-BEAFAE43683F}" type="presParOf" srcId="{D357E3B4-889E-4B5D-BB17-7781B39D1FD9}" destId="{F8D6A9CC-F493-4CAD-A2B9-651EFAC3ECC5}" srcOrd="1" destOrd="0" presId="urn:microsoft.com/office/officeart/2005/8/layout/process3"/>
    <dgm:cxn modelId="{323FF87F-FE7C-4E93-A4F5-D220C5C75607}" type="presParOf" srcId="{D357E3B4-889E-4B5D-BB17-7781B39D1FD9}" destId="{B192C735-B1CD-4DAE-B1B9-4CF9E40201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B2663-2FB6-4A7C-868C-B040BF6BDA8B}">
      <dsp:nvSpPr>
        <dsp:cNvPr id="0" name=""/>
        <dsp:cNvSpPr/>
      </dsp:nvSpPr>
      <dsp:spPr>
        <a:xfrm>
          <a:off x="1283" y="0"/>
          <a:ext cx="2347295" cy="1520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Establishing</a:t>
          </a:r>
          <a:r>
            <a:rPr lang="fr-BE" sz="1800" kern="1200" dirty="0"/>
            <a:t> an effective </a:t>
          </a:r>
          <a:r>
            <a:rPr lang="fr-BE" sz="1800" kern="1200" dirty="0" err="1"/>
            <a:t>strategy</a:t>
          </a:r>
          <a:r>
            <a:rPr lang="fr-BE" sz="1800" kern="1200" dirty="0"/>
            <a:t> for the management of </a:t>
          </a:r>
          <a:r>
            <a:rPr lang="fr-BE" sz="1800" kern="1200" dirty="0" err="1"/>
            <a:t>intellectual</a:t>
          </a:r>
          <a:r>
            <a:rPr lang="fr-BE" sz="1800" kern="1200" dirty="0"/>
            <a:t> assets</a:t>
          </a:r>
          <a:endParaRPr lang="en-US" sz="1800" kern="1200" dirty="0"/>
        </a:p>
      </dsp:txBody>
      <dsp:txXfrm>
        <a:off x="1283" y="0"/>
        <a:ext cx="2347295" cy="1013772"/>
      </dsp:txXfrm>
    </dsp:sp>
    <dsp:sp modelId="{4453E79D-081C-42FC-B6CD-FA1DB44BD87C}">
      <dsp:nvSpPr>
        <dsp:cNvPr id="0" name=""/>
        <dsp:cNvSpPr/>
      </dsp:nvSpPr>
      <dsp:spPr>
        <a:xfrm>
          <a:off x="0" y="1867478"/>
          <a:ext cx="2657772" cy="2998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Defining strategic intellectual assets management practices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Managing intellectual assets to enable Open Science and Open Innovation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Investing in education, training and awareness raising</a:t>
          </a:r>
        </a:p>
      </dsp:txBody>
      <dsp:txXfrm>
        <a:off x="77843" y="1945321"/>
        <a:ext cx="2502086" cy="2842584"/>
      </dsp:txXfrm>
    </dsp:sp>
    <dsp:sp modelId="{0BBDABFA-13F5-4581-ACE1-B72529972C57}">
      <dsp:nvSpPr>
        <dsp:cNvPr id="0" name=""/>
        <dsp:cNvSpPr/>
      </dsp:nvSpPr>
      <dsp:spPr>
        <a:xfrm rot="16421">
          <a:off x="2742121" y="228897"/>
          <a:ext cx="834328" cy="57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42122" y="343472"/>
        <a:ext cx="661848" cy="344959"/>
      </dsp:txXfrm>
    </dsp:sp>
    <dsp:sp modelId="{D5C0743A-F7AC-439E-A22A-D2448549676E}">
      <dsp:nvSpPr>
        <dsp:cNvPr id="0" name=""/>
        <dsp:cNvSpPr/>
      </dsp:nvSpPr>
      <dsp:spPr>
        <a:xfrm>
          <a:off x="3922765" y="203725"/>
          <a:ext cx="2465667" cy="966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Managing</a:t>
          </a:r>
          <a:r>
            <a:rPr lang="fr-BE" sz="1800" kern="1200" dirty="0"/>
            <a:t> </a:t>
          </a:r>
          <a:r>
            <a:rPr lang="fr-BE" sz="1800" kern="1200" dirty="0" err="1"/>
            <a:t>intellectual</a:t>
          </a:r>
          <a:r>
            <a:rPr lang="fr-BE" sz="1800" kern="1200" dirty="0"/>
            <a:t> assets in joint </a:t>
          </a:r>
          <a:r>
            <a:rPr lang="fr-BE" sz="1800" kern="1200" dirty="0" err="1"/>
            <a:t>research</a:t>
          </a:r>
          <a:r>
            <a:rPr lang="fr-BE" sz="1800" kern="1200" dirty="0"/>
            <a:t> </a:t>
          </a:r>
          <a:r>
            <a:rPr lang="fr-BE" sz="1800" kern="1200" dirty="0" err="1"/>
            <a:t>activities</a:t>
          </a:r>
          <a:endParaRPr lang="en-US" sz="1800" kern="1200" dirty="0"/>
        </a:p>
      </dsp:txBody>
      <dsp:txXfrm>
        <a:off x="3922765" y="203725"/>
        <a:ext cx="2465667" cy="644350"/>
      </dsp:txXfrm>
    </dsp:sp>
    <dsp:sp modelId="{80EC6B97-AFB9-4F0A-89D1-CBDC9E2173A2}">
      <dsp:nvSpPr>
        <dsp:cNvPr id="0" name=""/>
        <dsp:cNvSpPr/>
      </dsp:nvSpPr>
      <dsp:spPr>
        <a:xfrm>
          <a:off x="3766082" y="1797925"/>
          <a:ext cx="2779031" cy="2499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Clarifying ownership provisions as early as possible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Establishing clear collaboration conditions</a:t>
          </a:r>
        </a:p>
      </dsp:txBody>
      <dsp:txXfrm>
        <a:off x="3839283" y="1871126"/>
        <a:ext cx="2632629" cy="2352847"/>
      </dsp:txXfrm>
    </dsp:sp>
    <dsp:sp modelId="{91798C1C-8604-4E26-92FD-9A129C902019}">
      <dsp:nvSpPr>
        <dsp:cNvPr id="0" name=""/>
        <dsp:cNvSpPr/>
      </dsp:nvSpPr>
      <dsp:spPr>
        <a:xfrm rot="12081">
          <a:off x="6777228" y="245581"/>
          <a:ext cx="824257" cy="57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777229" y="360265"/>
        <a:ext cx="651777" cy="344959"/>
      </dsp:txXfrm>
    </dsp:sp>
    <dsp:sp modelId="{F8D6A9CC-F493-4CAD-A2B9-651EFAC3ECC5}">
      <dsp:nvSpPr>
        <dsp:cNvPr id="0" name=""/>
        <dsp:cNvSpPr/>
      </dsp:nvSpPr>
      <dsp:spPr>
        <a:xfrm>
          <a:off x="7943626" y="250224"/>
          <a:ext cx="2309239" cy="868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From intellectual assets creation to the market</a:t>
          </a:r>
        </a:p>
      </dsp:txBody>
      <dsp:txXfrm>
        <a:off x="7943626" y="250224"/>
        <a:ext cx="2309239" cy="579063"/>
      </dsp:txXfrm>
    </dsp:sp>
    <dsp:sp modelId="{B192C735-B1CD-4DAE-B1B9-4CF9E40201B9}">
      <dsp:nvSpPr>
        <dsp:cNvPr id="0" name=""/>
        <dsp:cNvSpPr/>
      </dsp:nvSpPr>
      <dsp:spPr>
        <a:xfrm>
          <a:off x="7729939" y="1827587"/>
          <a:ext cx="2616437" cy="2584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Finding fit for purpose means for control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Carrying out valuation of intellectual property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Monitoring, transfer and licensing practices</a:t>
          </a:r>
        </a:p>
      </dsp:txBody>
      <dsp:txXfrm>
        <a:off x="7805628" y="1903276"/>
        <a:ext cx="2465059" cy="243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150" dirty="0"/>
              <a:t>The strategy:</a:t>
            </a:r>
          </a:p>
          <a:p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Should cover the whole </a:t>
            </a:r>
            <a:r>
              <a:rPr lang="en-150" dirty="0" err="1"/>
              <a:t>lifecycl</a:t>
            </a:r>
            <a:r>
              <a:rPr lang="en-IE" dirty="0"/>
              <a:t>e</a:t>
            </a:r>
            <a:r>
              <a:rPr lang="en-150" dirty="0"/>
              <a:t> of any project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Should be flexible enough to be able to adapt its parts to specific activities and types of partners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</a:t>
            </a:r>
            <a:r>
              <a:rPr lang="en-IE" dirty="0"/>
              <a:t>l</a:t>
            </a:r>
            <a:r>
              <a:rPr lang="en-150" dirty="0"/>
              <a:t>d be periodically reviewed and updated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</a:t>
            </a:r>
            <a:r>
              <a:rPr lang="en-IE" dirty="0" err="1"/>
              <a:t>ld</a:t>
            </a:r>
            <a:r>
              <a:rPr lang="en-150" dirty="0"/>
              <a:t> be publicly available</a:t>
            </a:r>
          </a:p>
          <a:p>
            <a:endParaRPr lang="en-150" dirty="0"/>
          </a:p>
          <a:p>
            <a:r>
              <a:rPr lang="en-150" dirty="0"/>
              <a:t>Joint </a:t>
            </a:r>
            <a:r>
              <a:rPr lang="en-150" dirty="0" err="1"/>
              <a:t>resear</a:t>
            </a:r>
            <a:r>
              <a:rPr lang="en-IE" dirty="0" err="1"/>
              <a:t>ch</a:t>
            </a:r>
            <a:endParaRPr lang="en-150" dirty="0"/>
          </a:p>
          <a:p>
            <a:endParaRPr lang="en-150" dirty="0"/>
          </a:p>
          <a:p>
            <a:endParaRPr lang="en-150" dirty="0"/>
          </a:p>
          <a:p>
            <a:r>
              <a:rPr lang="en-150" dirty="0"/>
              <a:t>Market uptake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44B57-7530-4D10-AA63-97B5E498F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2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" y="1074046"/>
            <a:ext cx="12189739" cy="5783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9BC3C-DABC-0A40-A014-CC914AA11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867150" y="4519677"/>
            <a:ext cx="5133975" cy="160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73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96489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599881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837176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6172200" y="2505074"/>
            <a:ext cx="5183188" cy="3083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2505074"/>
            <a:ext cx="5157787" cy="3083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FC561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" y="1073774"/>
            <a:ext cx="12190313" cy="57842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FC5617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DB9D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857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96489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5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472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761992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4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8000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4724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01451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64052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00777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9713" y="2159957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69348" y="3968881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73017" y="2159956"/>
            <a:ext cx="2461593" cy="1638159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8000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52287" y="3968880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8000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828000" y="3630613"/>
            <a:ext cx="10515600" cy="2035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-106318"/>
            <a:ext cx="12191999" cy="1508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05401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3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6675" y="0"/>
            <a:ext cx="12287778" cy="685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E6C8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0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2E2B69-84D6-6E4A-800E-2198ADF430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9" r:id="rId3"/>
    <p:sldLayoutId id="2147483680" r:id="rId4"/>
    <p:sldLayoutId id="2147483651" r:id="rId5"/>
    <p:sldLayoutId id="2147483674" r:id="rId6"/>
    <p:sldLayoutId id="2147483675" r:id="rId7"/>
    <p:sldLayoutId id="2147483669" r:id="rId8"/>
    <p:sldLayoutId id="2147483670" r:id="rId9"/>
    <p:sldLayoutId id="2147483650" r:id="rId10"/>
    <p:sldLayoutId id="2147483671" r:id="rId11"/>
    <p:sldLayoutId id="2147483673" r:id="rId12"/>
    <p:sldLayoutId id="2147483676" r:id="rId13"/>
    <p:sldLayoutId id="2147483660" r:id="rId14"/>
    <p:sldLayoutId id="2147483652" r:id="rId15"/>
    <p:sldLayoutId id="2147483661" r:id="rId16"/>
    <p:sldLayoutId id="2147483653" r:id="rId17"/>
    <p:sldLayoutId id="2147483654" r:id="rId18"/>
    <p:sldLayoutId id="2147483659" r:id="rId19"/>
    <p:sldLayoutId id="2147483658" r:id="rId20"/>
    <p:sldLayoutId id="2147483677" r:id="rId21"/>
    <p:sldLayoutId id="2147483678" r:id="rId22"/>
    <p:sldLayoutId id="2147483672" r:id="rId23"/>
    <p:sldLayoutId id="2147483666" r:id="rId24"/>
    <p:sldLayoutId id="2147483667" r:id="rId25"/>
    <p:sldLayoutId id="2147483668" r:id="rId26"/>
    <p:sldLayoutId id="2147483655" r:id="rId27"/>
    <p:sldLayoutId id="2147483681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op.europa.eu/en/publication-detail/-/publication/a2819b10-b7e5-11ed-8912-01aa75ed71a1/language-en/format-PDF/source-281499041" TargetMode="External"/><Relationship Id="rId5" Type="http://schemas.openxmlformats.org/officeDocument/2006/relationships/hyperlink" Target="https://research-and-innovation.ec.europa.eu/news/all-research-and-innovation-news/commission-adopts-recommendations-codes-practice-management-intellectual-asset-and-standardisation-2023-03-07_en" TargetMode="External"/><Relationship Id="rId4" Type="http://schemas.openxmlformats.org/officeDocument/2006/relationships/hyperlink" Target="https://research-and-innovation.ec.europa.eu/research-area/industrial-research-and-innovation/eu-valorisation-policy/knowledge-valorisation-platform/guiding-principles-knowledge-valorisation-implementing-codes-practice_e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-and-innovation/en/research-area/industrial-research-and-innovation/eu-valorisation-policy/knowledge-valorisation-platform/repository/dina-itc-dynamization-and-training-knowledge-exchange-and-transfer" TargetMode="External"/><Relationship Id="rId13" Type="http://schemas.openxmlformats.org/officeDocument/2006/relationships/hyperlink" Target="https://ec.europa.eu/research-and-innovation/en/research-area/industrial-research-and-innovation/eu-valorisation-policy/knowledge-valorisation-platform/repository/open-innovation-strategy-austria" TargetMode="External"/><Relationship Id="rId18" Type="http://schemas.openxmlformats.org/officeDocument/2006/relationships/hyperlink" Target="https://projects.research-and-innovation.ec.europa.eu/en/research-area/industrial-research-and-innovation/eu-valorisation-policy/knowledge-valorisation-platform/repository/helix-impact-acceleration-model" TargetMode="External"/><Relationship Id="rId26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hyperlink" Target="https://ec.europa.eu/research-and-innovation/en/research-area/industrial-research-and-innovation/eu-valorisation-policy/knowledge-valorisation-platform/repository/inesc-tec-proactive-and-strategic-rd-results-scouting" TargetMode="External"/><Relationship Id="rId7" Type="http://schemas.openxmlformats.org/officeDocument/2006/relationships/hyperlink" Target="https://ec.europa.eu/research-and-innovation/en/research-area/industrial-research-and-innovation/eu-valorisation-policy/knowledge-valorisation-platform/repository/doctoral-school-training-intellectual-asset-management" TargetMode="External"/><Relationship Id="rId12" Type="http://schemas.openxmlformats.org/officeDocument/2006/relationships/hyperlink" Target="https://ec.europa.eu/research-and-innovation/en/research-area/industrial-research-and-innovation/eu-valorisation-policy/knowledge-valorisation-platform/repository/interactive-guide-knowledge-transfer" TargetMode="External"/><Relationship Id="rId17" Type="http://schemas.openxmlformats.org/officeDocument/2006/relationships/hyperlink" Target="https://projects.research-and-innovation.ec.europa.eu/en/research-area/industrial-research-and-innovation/eu-valorisation-policy/knowledge-valorisation-platform/repository/knowledge-transfer-through-community-building-and-early-adopters-acquisition-approach" TargetMode="External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projects.research-and-innovation.ec.europa.eu/en/research-area/industrial-research-and-innovation/eu-valorisation-policy/knowledge-valorisation-platform/repository/medace-biomedical-co-workspace" TargetMode="External"/><Relationship Id="rId20" Type="http://schemas.openxmlformats.org/officeDocument/2006/relationships/hyperlink" Target="https://projects.research-and-innovation.ec.europa.eu/en/research-area/industrial-research-and-innovation/eu-valorisation-policy/knowledge-valorisation-platform/repository/promo-tt-matching-research-industry-and-investors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ec.europa.eu/research-and-innovation/en/research-area/industrial-research-and-innovation/eu-valorisation-policy/knowledge-valorisation-platform/repository/master-intellectual-property-valorisation-knowledge-exchange-impact" TargetMode="External"/><Relationship Id="rId11" Type="http://schemas.openxmlformats.org/officeDocument/2006/relationships/hyperlink" Target="https://ec.europa.eu/research-and-innovation/en/research-area/industrial-research-and-innovation/eu-valorisation-policy/knowledge-valorisation-platform/repository/flanders-twin-policy-and-funding-knowledge-valorisation" TargetMode="External"/><Relationship Id="rId24" Type="http://schemas.openxmlformats.org/officeDocument/2006/relationships/image" Target="../media/image29.png"/><Relationship Id="rId5" Type="http://schemas.openxmlformats.org/officeDocument/2006/relationships/hyperlink" Target="https://projects.research-and-innovation.ec.europa.eu/en/research-area/industrial-research-and-innovation/eu-valorisation-policy/knowledge-valorisation-platform/repository/10k-incubator-students" TargetMode="External"/><Relationship Id="rId15" Type="http://schemas.openxmlformats.org/officeDocument/2006/relationships/hyperlink" Target="https://ec.europa.eu/research-and-innovation/en/research-area/industrial-research-and-innovation/eu-valorisation-policy/knowledge-valorisation-platform/repository/national-contact-point-intellectual-property" TargetMode="External"/><Relationship Id="rId23" Type="http://schemas.openxmlformats.org/officeDocument/2006/relationships/hyperlink" Target="https://ec.europa.eu/research-and-innovation/en/research-area/industrial-research-and-innovation/eu-valorisation-policy/knowledge-valorisation-platform/repository/build-and-manage-ip-portfolio-identifying-and-evaluating-commercial-potential-portuguese-higher" TargetMode="External"/><Relationship Id="rId28" Type="http://schemas.openxmlformats.org/officeDocument/2006/relationships/image" Target="../media/image33.jpeg"/><Relationship Id="rId10" Type="http://schemas.openxmlformats.org/officeDocument/2006/relationships/hyperlink" Target="https://projects.research-and-innovation.ec.europa.eu/en/research-area/industrial-research-and-innovation/eu-valorisation-policy/knowledge-valorisation-platform/repository/brightlands-valorisation-guideline" TargetMode="External"/><Relationship Id="rId19" Type="http://schemas.openxmlformats.org/officeDocument/2006/relationships/hyperlink" Target="https://projects.research-and-innovation.ec.europa.eu/en/research-area/industrial-research-and-innovation/eu-valorisation-policy/knowledge-valorisation-platform/repository/boosting-inclusive-valorisation-new-ideas-uppsala-university-innovation" TargetMode="External"/><Relationship Id="rId4" Type="http://schemas.openxmlformats.org/officeDocument/2006/relationships/hyperlink" Target="https://ec.europa.eu/research-and-innovation/en/research-area/industrial-research-and-innovation/eu-valorisation-policy/knowledge-valorisation-platform/repository/sciencepreneurr-courses-and-impactnova-sessions-raising-awareness-knowledge-valorisation" TargetMode="External"/><Relationship Id="rId9" Type="http://schemas.openxmlformats.org/officeDocument/2006/relationships/hyperlink" Target="https://ec.europa.eu/research-and-innovation/en/research-area/industrial-research-and-innovation/eu-valorisation-policy/knowledge-valorisation-platform/repository/national-intellectual-property-rights-strategy-finland" TargetMode="External"/><Relationship Id="rId14" Type="http://schemas.openxmlformats.org/officeDocument/2006/relationships/hyperlink" Target="https://ec.europa.eu/research-and-innovation/en/research-area/industrial-research-and-innovation/eu-valorisation-policy/knowledge-valorisation-platform/repository/brightlands-valorisation-guideline" TargetMode="External"/><Relationship Id="rId22" Type="http://schemas.openxmlformats.org/officeDocument/2006/relationships/hyperlink" Target="https://ec.europa.eu/research-and-innovation/en/research-area/industrial-research-and-innovation/eu-valorisation-policy/knowledge-valorisation-platform/repository/scoutinscience-ai-based-tech-transfer-scouting" TargetMode="External"/><Relationship Id="rId27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be.com/live/jlJHNDsTAdY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youtube.com/live/iWvBJyPTov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youtube.com/live/rk4aJC5TgaU" TargetMode="External"/><Relationship Id="rId5" Type="http://schemas.openxmlformats.org/officeDocument/2006/relationships/hyperlink" Target="https://youtube.com/live/4baoTRGVVQ4" TargetMode="External"/><Relationship Id="rId4" Type="http://schemas.openxmlformats.org/officeDocument/2006/relationships/hyperlink" Target="https://www.youtube.com/watch?v=Zi1EAHJGK64&amp;list=PLvpwIjZTs-Lg9_OLTaYAYN2gZpaDcA4VQ&amp;index=3" TargetMode="Externa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o.org/searching-for-patents/helpful-resources/patlib.htm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euipo.europa.eu/ohimportal/en/online-services/sme-fun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horizonresultsbooster.eu/#:~:text=Horizon%20Results%20Booster%20is%20an%20initiative%20of%20the,the%20value%20of%20R%26I%20activity%20for%20societal%20challenges." TargetMode="External"/><Relationship Id="rId5" Type="http://schemas.openxmlformats.org/officeDocument/2006/relationships/hyperlink" Target="https://intellectual-property-helpdesk.ec.europa.eu/index_en" TargetMode="External"/><Relationship Id="rId4" Type="http://schemas.openxmlformats.org/officeDocument/2006/relationships/hyperlink" Target="https://intellectual-property-helpdesk.ec.europa.eu/regional-helpdesks/european-ip-helpdesk_en" TargetMode="External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RTD-valorisation-policies-IPR@ec.europea.eu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20056" y="2802350"/>
            <a:ext cx="6838268" cy="2016537"/>
          </a:xfrm>
        </p:spPr>
        <p:txBody>
          <a:bodyPr/>
          <a:lstStyle/>
          <a:p>
            <a:r>
              <a:rPr lang="en-US" sz="3200" dirty="0"/>
              <a:t>Commission Recommendation on the Code of practice on the management of intellectual 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5FFF-76B9-CB44-BF67-5944B9310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4724401"/>
            <a:ext cx="5762324" cy="1714500"/>
          </a:xfrm>
        </p:spPr>
        <p:txBody>
          <a:bodyPr/>
          <a:lstStyle/>
          <a:p>
            <a:r>
              <a:rPr lang="en-GB" b="1" dirty="0"/>
              <a:t>Federica </a:t>
            </a:r>
            <a:r>
              <a:rPr lang="en-GB" b="1" dirty="0" err="1"/>
              <a:t>Baldan</a:t>
            </a:r>
            <a:r>
              <a:rPr lang="en-IE" dirty="0"/>
              <a:t>, </a:t>
            </a:r>
            <a:r>
              <a:rPr lang="en-GB" dirty="0"/>
              <a:t>Legal and Policy Officer</a:t>
            </a:r>
            <a:endParaRPr lang="en-IE" dirty="0"/>
          </a:p>
          <a:p>
            <a:r>
              <a:rPr lang="en-IE" dirty="0"/>
              <a:t>Valorisation Policies &amp; IPR</a:t>
            </a:r>
            <a:r>
              <a:rPr lang="hu-HU" dirty="0"/>
              <a:t> Unit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D</a:t>
            </a:r>
            <a:r>
              <a:rPr lang="hu-HU" dirty="0"/>
              <a:t>irectorate-Generale for </a:t>
            </a:r>
            <a:r>
              <a:rPr lang="en-IE" dirty="0"/>
              <a:t>Research &amp; Innovation</a:t>
            </a:r>
            <a:endParaRPr lang="hu-HU" dirty="0"/>
          </a:p>
          <a:p>
            <a:r>
              <a:rPr lang="hu-HU" dirty="0"/>
              <a:t>European Commission</a:t>
            </a:r>
          </a:p>
          <a:p>
            <a:endParaRPr lang="en-I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189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778" y="502050"/>
            <a:ext cx="11252444" cy="840729"/>
          </a:xfrm>
        </p:spPr>
        <p:txBody>
          <a:bodyPr/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EC Square Sans Pro" panose="020B0506040000020004" pitchFamily="34" charset="0"/>
              </a:rPr>
              <a:t>Focus on: </a:t>
            </a:r>
            <a:r>
              <a:rPr lang="en-150" sz="4000" dirty="0">
                <a:solidFill>
                  <a:schemeClr val="bg1"/>
                </a:solidFill>
                <a:latin typeface="EC Square Sans Pro" panose="020B0506040000020004" pitchFamily="34" charset="0"/>
              </a:rPr>
              <a:t>Enabling Open Science and Open Innovation</a:t>
            </a:r>
            <a:endParaRPr lang="en-US" sz="4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99123" y="3087168"/>
            <a:ext cx="3835439" cy="3505280"/>
          </a:xfrm>
          <a:solidFill>
            <a:schemeClr val="bg2"/>
          </a:solidFill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000" b="1" dirty="0" err="1">
                <a:solidFill>
                  <a:srgbClr val="0070C0"/>
                </a:solidFill>
                <a:latin typeface="EC Square Sans Pro" panose="020B0506040000020004" pitchFamily="34" charset="0"/>
              </a:rPr>
              <a:t>Wh</a:t>
            </a:r>
            <a:r>
              <a:rPr lang="en-IE" sz="2000" b="1" dirty="0" err="1">
                <a:solidFill>
                  <a:srgbClr val="0070C0"/>
                </a:solidFill>
                <a:latin typeface="EC Square Sans Pro" panose="020B0506040000020004" pitchFamily="34" charset="0"/>
              </a:rPr>
              <a:t>ic</a:t>
            </a:r>
            <a:r>
              <a:rPr lang="en-150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h are the conditions</a:t>
            </a:r>
            <a:r>
              <a:rPr lang="en-GB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Are there good </a:t>
            </a:r>
            <a:r>
              <a:rPr lang="en-150" sz="1800" b="1" i="1" dirty="0">
                <a:latin typeface="EC Square Sans Pro" panose="020B0506040000020004" pitchFamily="34" charset="0"/>
              </a:rPr>
              <a:t>grounds for protecting </a:t>
            </a:r>
            <a:r>
              <a:rPr lang="en-150" sz="1800" i="1" dirty="0">
                <a:latin typeface="EC Square Sans Pro" panose="020B0506040000020004" pitchFamily="34" charset="0"/>
              </a:rPr>
              <a:t>IP?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Are there </a:t>
            </a:r>
            <a:r>
              <a:rPr lang="en-150" sz="1800" b="1" i="1" dirty="0">
                <a:latin typeface="EC Square Sans Pro" panose="020B0506040000020004" pitchFamily="34" charset="0"/>
              </a:rPr>
              <a:t>barriers</a:t>
            </a:r>
            <a:r>
              <a:rPr lang="en-150" sz="1800" i="1" dirty="0">
                <a:latin typeface="EC Square Sans Pro" panose="020B0506040000020004" pitchFamily="34" charset="0"/>
              </a:rPr>
              <a:t> for sharing of research results?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What are the </a:t>
            </a:r>
            <a:r>
              <a:rPr lang="en-150" sz="1800" b="1" i="1" dirty="0">
                <a:latin typeface="EC Square Sans Pro" panose="020B0506040000020004" pitchFamily="34" charset="0"/>
              </a:rPr>
              <a:t>funding, institutional and legal requirements </a:t>
            </a:r>
            <a:r>
              <a:rPr lang="en-150" sz="1800" i="1" dirty="0">
                <a:latin typeface="EC Square Sans Pro" panose="020B0506040000020004" pitchFamily="34" charset="0"/>
              </a:rPr>
              <a:t>for providing open access?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How to </a:t>
            </a:r>
            <a:r>
              <a:rPr lang="en-150" sz="1800" b="1" i="1" dirty="0">
                <a:latin typeface="EC Square Sans Pro" panose="020B0506040000020004" pitchFamily="34" charset="0"/>
              </a:rPr>
              <a:t>p</a:t>
            </a:r>
            <a:r>
              <a:rPr lang="en-IE" sz="1800" b="1" i="1" dirty="0" err="1">
                <a:latin typeface="EC Square Sans Pro" panose="020B0506040000020004" pitchFamily="34" charset="0"/>
              </a:rPr>
              <a:t>ro</a:t>
            </a:r>
            <a:r>
              <a:rPr lang="en-150" sz="1800" b="1" i="1" dirty="0">
                <a:latin typeface="EC Square Sans Pro" panose="020B0506040000020004" pitchFamily="34" charset="0"/>
              </a:rPr>
              <a:t>mote open innovation</a:t>
            </a:r>
            <a:r>
              <a:rPr lang="en-150" sz="1800" i="1" dirty="0">
                <a:latin typeface="EC Square Sans Pro" panose="020B0506040000020004" pitchFamily="34" charset="0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5BD28-A6C1-E243-60FA-80F357E473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54015" y="3076302"/>
            <a:ext cx="6400837" cy="35052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Elements</a:t>
            </a:r>
            <a:r>
              <a:rPr lang="en-150" sz="2000" b="1" dirty="0">
                <a:solidFill>
                  <a:srgbClr val="0070C0"/>
                </a:solidFill>
                <a:latin typeface="EC Square Sans Pro" panose="020B0506040000020004" pitchFamily="34" charset="0"/>
              </a:rPr>
              <a:t> to consider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150" sz="1800" i="1" dirty="0">
                <a:latin typeface="EC Square Sans Pro" panose="020B0506040000020004" pitchFamily="34" charset="0"/>
              </a:rPr>
              <a:t>Publication and exploitation strategy: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Check </a:t>
            </a:r>
            <a:r>
              <a:rPr lang="en-150" sz="1800" b="1" i="1" dirty="0">
                <a:latin typeface="EC Square Sans Pro" panose="020B0506040000020004" pitchFamily="34" charset="0"/>
              </a:rPr>
              <a:t>clauses</a:t>
            </a:r>
            <a:r>
              <a:rPr lang="en-150" sz="1800" i="1" dirty="0">
                <a:latin typeface="EC Square Sans Pro" panose="020B0506040000020004" pitchFamily="34" charset="0"/>
              </a:rPr>
              <a:t> in fundi</a:t>
            </a:r>
            <a:r>
              <a:rPr lang="en-IE" sz="1800" i="1" dirty="0">
                <a:latin typeface="EC Square Sans Pro" panose="020B0506040000020004" pitchFamily="34" charset="0"/>
              </a:rPr>
              <a:t>ng</a:t>
            </a:r>
            <a:r>
              <a:rPr lang="en-150" sz="1800" i="1" dirty="0">
                <a:latin typeface="EC Square Sans Pro" panose="020B0506040000020004" pitchFamily="34" charset="0"/>
              </a:rPr>
              <a:t>, collaboration, transfer and licensing agreements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Check </a:t>
            </a:r>
            <a:r>
              <a:rPr lang="en-150" sz="1800" b="1" i="1" dirty="0">
                <a:latin typeface="EC Square Sans Pro" panose="020B0506040000020004" pitchFamily="34" charset="0"/>
              </a:rPr>
              <a:t>legal constraints, terms and conditions </a:t>
            </a:r>
            <a:r>
              <a:rPr lang="en-150" sz="1800" i="1" dirty="0">
                <a:latin typeface="EC Square Sans Pro" panose="020B0506040000020004" pitchFamily="34" charset="0"/>
              </a:rPr>
              <a:t>of datasets and legitimate interests considerations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Use trusted </a:t>
            </a:r>
            <a:r>
              <a:rPr lang="en-150" sz="1800" b="1" i="1" dirty="0">
                <a:latin typeface="EC Square Sans Pro" panose="020B0506040000020004" pitchFamily="34" charset="0"/>
              </a:rPr>
              <a:t>repositories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150" sz="1800" i="1" dirty="0">
              <a:latin typeface="EC Square Sans Pro" panose="020B05060400000200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150" sz="1800" i="1" dirty="0">
                <a:latin typeface="EC Square Sans Pro" panose="020B0506040000020004" pitchFamily="34" charset="0"/>
              </a:rPr>
              <a:t>Open innovation platforms: pre-competitive partnerships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800" i="1" dirty="0">
                <a:latin typeface="EC Square Sans Pro" panose="020B0506040000020004" pitchFamily="34" charset="0"/>
              </a:rPr>
              <a:t>Fair and flexible </a:t>
            </a:r>
            <a:r>
              <a:rPr lang="en-150" sz="1800" b="1" i="1" dirty="0">
                <a:latin typeface="EC Square Sans Pro" panose="020B0506040000020004" pitchFamily="34" charset="0"/>
              </a:rPr>
              <a:t>sharing and compensation models</a:t>
            </a:r>
            <a:endParaRPr lang="en-IE" sz="1800" b="1" i="1" dirty="0">
              <a:latin typeface="EC Square Sans Pro" panose="020B050604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E3AA8-A1C5-0AB7-BE12-A6F493A08981}"/>
              </a:ext>
            </a:extLst>
          </p:cNvPr>
          <p:cNvSpPr txBox="1"/>
          <p:nvPr/>
        </p:nvSpPr>
        <p:spPr>
          <a:xfrm>
            <a:off x="617362" y="1548805"/>
            <a:ext cx="1043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150" sz="2000" b="1" dirty="0">
                <a:solidFill>
                  <a:srgbClr val="00B050"/>
                </a:solidFill>
                <a:latin typeface="EC Square Sans Pro" panose="020B0506040000020004" pitchFamily="34" charset="0"/>
              </a:rPr>
              <a:t>Open Science: </a:t>
            </a:r>
            <a:r>
              <a:rPr lang="en-US" sz="2000" dirty="0">
                <a:latin typeface="EC Square Sans Pro" panose="020B0506040000020004" pitchFamily="34" charset="0"/>
              </a:rPr>
              <a:t>approach to the scientific process based on open cooperative work, tools and diffusing knowledge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150" sz="2000" b="1" dirty="0">
                <a:solidFill>
                  <a:srgbClr val="00B050"/>
                </a:solidFill>
                <a:latin typeface="EC Square Sans Pro" panose="020B0506040000020004" pitchFamily="34" charset="0"/>
              </a:rPr>
              <a:t>Open Innovation: </a:t>
            </a:r>
            <a:r>
              <a:rPr lang="en-US" sz="2000" dirty="0">
                <a:latin typeface="EC Square Sans Pro" panose="020B0506040000020004" pitchFamily="34" charset="0"/>
              </a:rPr>
              <a:t>opening up the innovation process outside of an </a:t>
            </a:r>
            <a:r>
              <a:rPr lang="en-US" sz="2000" dirty="0" err="1">
                <a:latin typeface="EC Square Sans Pro" panose="020B0506040000020004" pitchFamily="34" charset="0"/>
              </a:rPr>
              <a:t>organisation</a:t>
            </a:r>
            <a:endParaRPr lang="en-150" sz="2000" i="1" dirty="0">
              <a:latin typeface="EC Square Sans Pro" panose="020B0506040000020004" pitchFamily="34" charset="0"/>
            </a:endParaRPr>
          </a:p>
          <a:p>
            <a:endParaRPr lang="en-IE" dirty="0"/>
          </a:p>
        </p:txBody>
      </p:sp>
      <p:pic>
        <p:nvPicPr>
          <p:cNvPr id="15" name="Graphic 14" descr="Questions outline">
            <a:extLst>
              <a:ext uri="{FF2B5EF4-FFF2-40B4-BE49-F238E27FC236}">
                <a16:creationId xmlns:a16="http://schemas.microsoft.com/office/drawing/2014/main" id="{7F418E1B-0359-08AF-F18A-1CE1F06A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6879" y="3579303"/>
            <a:ext cx="1016001" cy="2499279"/>
          </a:xfrm>
          <a:prstGeom prst="rect">
            <a:avLst/>
          </a:prstGeom>
        </p:spPr>
      </p:pic>
      <p:pic>
        <p:nvPicPr>
          <p:cNvPr id="17" name="Graphic 16" descr="Checklist outline">
            <a:extLst>
              <a:ext uri="{FF2B5EF4-FFF2-40B4-BE49-F238E27FC236}">
                <a16:creationId xmlns:a16="http://schemas.microsoft.com/office/drawing/2014/main" id="{611BE35C-CFE0-12BB-7ACF-251BFE92F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5962" y="3601035"/>
            <a:ext cx="1139825" cy="2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51929"/>
            <a:ext cx="11601450" cy="5010796"/>
          </a:xfrm>
        </p:spPr>
        <p:txBody>
          <a:bodyPr/>
          <a:lstStyle/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Clear ownership of intellectual assets</a:t>
            </a:r>
            <a:endParaRPr lang="en-US" sz="2400" dirty="0">
              <a:solidFill>
                <a:srgbClr val="00B050"/>
              </a:solidFill>
            </a:endParaRP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US" sz="2000" dirty="0"/>
              <a:t>before the project</a:t>
            </a:r>
            <a:r>
              <a:rPr lang="en-150" sz="2000" dirty="0"/>
              <a:t>:</a:t>
            </a:r>
            <a:r>
              <a:rPr lang="en-US" sz="2000" dirty="0"/>
              <a:t> </a:t>
            </a:r>
            <a:r>
              <a:rPr lang="en-US" sz="2000" b="1" dirty="0"/>
              <a:t>preparing a list </a:t>
            </a:r>
            <a:r>
              <a:rPr lang="en-150" sz="2000" b="1" dirty="0"/>
              <a:t>with</a:t>
            </a:r>
            <a:r>
              <a:rPr lang="en-US" sz="2000" b="1" dirty="0"/>
              <a:t> all background results</a:t>
            </a:r>
            <a:r>
              <a:rPr lang="en-US" sz="2000" dirty="0"/>
              <a:t>, and relevant </a:t>
            </a:r>
            <a:r>
              <a:rPr lang="en-US" sz="2000" dirty="0" err="1"/>
              <a:t>sideground</a:t>
            </a:r>
            <a:r>
              <a:rPr lang="en-US" sz="2000" dirty="0"/>
              <a:t> information</a:t>
            </a:r>
            <a:endParaRPr lang="en-150" sz="2000" dirty="0"/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150" sz="2000" dirty="0"/>
              <a:t>d</a:t>
            </a:r>
            <a:r>
              <a:rPr lang="en-US" sz="2000" dirty="0" err="1"/>
              <a:t>uring</a:t>
            </a:r>
            <a:r>
              <a:rPr lang="en-US" sz="2000" dirty="0"/>
              <a:t> the project</a:t>
            </a:r>
            <a:r>
              <a:rPr lang="en-150" sz="2000" dirty="0"/>
              <a:t>: updat</a:t>
            </a:r>
            <a:r>
              <a:rPr lang="en-US" sz="2000" dirty="0" err="1"/>
              <a:t>ing</a:t>
            </a:r>
            <a:r>
              <a:rPr lang="en-150" sz="2000" dirty="0"/>
              <a:t> the list </a:t>
            </a:r>
            <a:r>
              <a:rPr lang="en-US" sz="2000" dirty="0"/>
              <a:t>with </a:t>
            </a:r>
            <a:r>
              <a:rPr lang="en-US" sz="2000" b="1" dirty="0"/>
              <a:t>results generated and their envisaged owner</a:t>
            </a:r>
            <a:endParaRPr lang="en-150" sz="2000" dirty="0"/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US" sz="2000" dirty="0"/>
              <a:t>end of the project</a:t>
            </a:r>
            <a:r>
              <a:rPr lang="en-150" sz="2000" dirty="0"/>
              <a:t>:</a:t>
            </a:r>
            <a:r>
              <a:rPr lang="en-US" sz="2000" dirty="0"/>
              <a:t> preparing ‘</a:t>
            </a:r>
            <a:r>
              <a:rPr lang="en-US" sz="2000" b="1" dirty="0"/>
              <a:t>Results Ownership List</a:t>
            </a:r>
            <a:r>
              <a:rPr lang="en-US" sz="2000" dirty="0"/>
              <a:t>’ with all results generated and exploitation path</a:t>
            </a:r>
            <a:endParaRPr lang="en-150" sz="2000" dirty="0"/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en-150" sz="2000" b="1" dirty="0"/>
              <a:t>publicly funded research</a:t>
            </a:r>
            <a:r>
              <a:rPr lang="en-US" sz="2000" dirty="0"/>
              <a:t>: ownership to</a:t>
            </a:r>
            <a:r>
              <a:rPr lang="en-150" sz="2000" dirty="0"/>
              <a:t> research organisation, access rights </a:t>
            </a:r>
            <a:r>
              <a:rPr lang="en-US" sz="2000" dirty="0"/>
              <a:t>to</a:t>
            </a:r>
            <a:r>
              <a:rPr lang="en-150" sz="2000" dirty="0"/>
              <a:t> industry participant</a:t>
            </a:r>
            <a:endParaRPr lang="en-US" sz="2000" dirty="0"/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endParaRPr lang="en-US" sz="2000" dirty="0"/>
          </a:p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B050"/>
                </a:solidFill>
                <a:latin typeface="EC Square Sans Pro" panose="020B0506040000020004" pitchFamily="34" charset="0"/>
              </a:rPr>
              <a:t>Clear collaboration conditions</a:t>
            </a:r>
            <a:endParaRPr lang="en-US" sz="2400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150" sz="2000" dirty="0">
                <a:latin typeface="EC Square Sans Pro" panose="020B0506040000020004" pitchFamily="34" charset="0"/>
              </a:rPr>
              <a:t>establish</a:t>
            </a:r>
            <a:r>
              <a:rPr lang="en-US" sz="2000" dirty="0" err="1">
                <a:latin typeface="EC Square Sans Pro" panose="020B0506040000020004" pitchFamily="34" charset="0"/>
              </a:rPr>
              <a:t>ing</a:t>
            </a:r>
            <a:r>
              <a:rPr lang="en-US" sz="2000" dirty="0">
                <a:latin typeface="EC Square Sans Pro" panose="020B0506040000020004" pitchFamily="34" charset="0"/>
              </a:rPr>
              <a:t> </a:t>
            </a:r>
            <a:r>
              <a:rPr lang="en-US" sz="2000" b="1" dirty="0">
                <a:latin typeface="EC Square Sans Pro" panose="020B0506040000020004" pitchFamily="34" charset="0"/>
              </a:rPr>
              <a:t>clear collaboration agreement</a:t>
            </a:r>
            <a:r>
              <a:rPr lang="en-150" sz="2000" dirty="0">
                <a:latin typeface="EC Square Sans Pro" panose="020B0506040000020004" pitchFamily="34" charset="0"/>
              </a:rPr>
              <a:t>: </a:t>
            </a:r>
            <a:r>
              <a:rPr lang="en-US" sz="2000" dirty="0">
                <a:latin typeface="EC Square Sans Pro" panose="020B0506040000020004" pitchFamily="34" charset="0"/>
              </a:rPr>
              <a:t>Joint Ownership and Management Agreement or a Joint Ownership and Revenue Share Agreement </a:t>
            </a:r>
            <a:endParaRPr lang="en-150" sz="2000" dirty="0">
              <a:latin typeface="EC Square Sans Pro" panose="020B0506040000020004" pitchFamily="34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150" sz="2000" dirty="0">
                <a:latin typeface="EC Square Sans Pro" panose="020B0506040000020004" pitchFamily="34" charset="0"/>
              </a:rPr>
              <a:t>consider</a:t>
            </a:r>
            <a:r>
              <a:rPr lang="en-US" sz="2000" dirty="0" err="1">
                <a:latin typeface="EC Square Sans Pro" panose="020B0506040000020004" pitchFamily="34" charset="0"/>
              </a:rPr>
              <a:t>ing</a:t>
            </a:r>
            <a:r>
              <a:rPr lang="en-150" sz="2000" dirty="0">
                <a:latin typeface="EC Square Sans Pro" panose="020B0506040000020004" pitchFamily="34" charset="0"/>
              </a:rPr>
              <a:t> </a:t>
            </a:r>
            <a:r>
              <a:rPr lang="en-150" sz="2000" b="1" dirty="0">
                <a:latin typeface="EC Square Sans Pro" panose="020B0506040000020004" pitchFamily="34" charset="0"/>
              </a:rPr>
              <a:t>non-disclo</a:t>
            </a:r>
            <a:r>
              <a:rPr lang="en-IE" sz="2000" b="1" dirty="0">
                <a:latin typeface="EC Square Sans Pro" panose="020B0506040000020004" pitchFamily="34" charset="0"/>
              </a:rPr>
              <a:t>s</a:t>
            </a:r>
            <a:r>
              <a:rPr lang="en-150" sz="2000" b="1" dirty="0">
                <a:latin typeface="EC Square Sans Pro" panose="020B0506040000020004" pitchFamily="34" charset="0"/>
              </a:rPr>
              <a:t>ure agreements</a:t>
            </a:r>
            <a:r>
              <a:rPr lang="en-150" sz="2000" dirty="0">
                <a:latin typeface="EC Square Sans Pro" panose="020B0506040000020004" pitchFamily="34" charset="0"/>
              </a:rPr>
              <a:t>, trade secrets protection</a:t>
            </a:r>
          </a:p>
          <a:p>
            <a:pPr marL="342900" indent="-342900" algn="just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EC Square Sans Pro" panose="020B0506040000020004" pitchFamily="34" charset="0"/>
              </a:rPr>
              <a:t>u</a:t>
            </a:r>
            <a:r>
              <a:rPr lang="en-150" sz="2000" dirty="0">
                <a:latin typeface="EC Square Sans Pro" panose="020B0506040000020004" pitchFamily="34" charset="0"/>
              </a:rPr>
              <a:t>s</a:t>
            </a:r>
            <a:r>
              <a:rPr lang="en-US" sz="2000" dirty="0" err="1">
                <a:latin typeface="EC Square Sans Pro" panose="020B0506040000020004" pitchFamily="34" charset="0"/>
              </a:rPr>
              <a:t>ing</a:t>
            </a:r>
            <a:r>
              <a:rPr lang="en-150" sz="2000" dirty="0">
                <a:latin typeface="EC Square Sans Pro" panose="020B0506040000020004" pitchFamily="34" charset="0"/>
              </a:rPr>
              <a:t> </a:t>
            </a:r>
            <a:r>
              <a:rPr lang="en-US" sz="2000" b="1" dirty="0">
                <a:latin typeface="EC Square Sans Pro" panose="020B0506040000020004" pitchFamily="34" charset="0"/>
              </a:rPr>
              <a:t>existing toolkits</a:t>
            </a:r>
            <a:r>
              <a:rPr lang="en-150" sz="2000" b="1" dirty="0">
                <a:latin typeface="EC Square Sans Pro" panose="020B0506040000020004" pitchFamily="34" charset="0"/>
              </a:rPr>
              <a:t> </a:t>
            </a:r>
            <a:r>
              <a:rPr lang="en-150" sz="2000" dirty="0">
                <a:latin typeface="EC Square Sans Pro" panose="020B0506040000020004" pitchFamily="34" charset="0"/>
              </a:rPr>
              <a:t>(</a:t>
            </a:r>
            <a:r>
              <a:rPr lang="en-US" sz="2000" dirty="0">
                <a:latin typeface="EC Square Sans Pro" panose="020B0506040000020004" pitchFamily="34" charset="0"/>
              </a:rPr>
              <a:t>model agreements</a:t>
            </a:r>
            <a:r>
              <a:rPr lang="en-150" sz="2000" dirty="0">
                <a:latin typeface="EC Square Sans Pro" panose="020B0506040000020004" pitchFamily="34" charset="0"/>
              </a:rPr>
              <a:t>)</a:t>
            </a:r>
          </a:p>
          <a:p>
            <a:pPr marL="342900" indent="-342900" algn="just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150" sz="2000" dirty="0">
                <a:latin typeface="EC Square Sans Pro" panose="020B0506040000020004" pitchFamily="34" charset="0"/>
              </a:rPr>
              <a:t>consider</a:t>
            </a:r>
            <a:r>
              <a:rPr lang="en-US" sz="2000" dirty="0" err="1">
                <a:latin typeface="EC Square Sans Pro" panose="020B0506040000020004" pitchFamily="34" charset="0"/>
              </a:rPr>
              <a:t>ing</a:t>
            </a:r>
            <a:r>
              <a:rPr lang="en-150" sz="2000" dirty="0">
                <a:latin typeface="EC Square Sans Pro" panose="020B0506040000020004" pitchFamily="34" charset="0"/>
              </a:rPr>
              <a:t> </a:t>
            </a:r>
            <a:r>
              <a:rPr lang="en-US" sz="2000" dirty="0">
                <a:latin typeface="EC Square Sans Pro" panose="020B0506040000020004" pitchFamily="34" charset="0"/>
              </a:rPr>
              <a:t>differences in legal provisions in various countries and </a:t>
            </a:r>
            <a:r>
              <a:rPr lang="en-150" sz="2000" dirty="0">
                <a:latin typeface="EC Square Sans Pro" panose="020B0506040000020004" pitchFamily="34" charset="0"/>
              </a:rPr>
              <a:t>establish</a:t>
            </a:r>
            <a:r>
              <a:rPr lang="en-US" sz="2000" dirty="0" err="1">
                <a:latin typeface="EC Square Sans Pro" panose="020B0506040000020004" pitchFamily="34" charset="0"/>
              </a:rPr>
              <a:t>ing</a:t>
            </a:r>
            <a:r>
              <a:rPr lang="en-150" sz="2000" dirty="0">
                <a:latin typeface="EC Square Sans Pro" panose="020B0506040000020004" pitchFamily="34" charset="0"/>
              </a:rPr>
              <a:t> </a:t>
            </a:r>
            <a:r>
              <a:rPr lang="en-150" sz="2000" b="1" dirty="0">
                <a:latin typeface="EC Square Sans Pro" panose="020B0506040000020004" pitchFamily="34" charset="0"/>
              </a:rPr>
              <a:t>framework for dispute resolution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2. Some key elements for the management of intellectual assets in joint R&amp;I activities</a:t>
            </a:r>
          </a:p>
        </p:txBody>
      </p:sp>
    </p:spTree>
    <p:extLst>
      <p:ext uri="{BB962C8B-B14F-4D97-AF65-F5344CB8AC3E}">
        <p14:creationId xmlns:p14="http://schemas.microsoft.com/office/powerpoint/2010/main" val="206943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51929"/>
            <a:ext cx="11060624" cy="4798797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Suitable means for control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Preparing </a:t>
            </a:r>
            <a:r>
              <a:rPr lang="en-US" sz="2000" b="1" dirty="0"/>
              <a:t>freedom-to-operate analysis</a:t>
            </a:r>
            <a:r>
              <a:rPr lang="en-150" sz="2000" b="1" dirty="0"/>
              <a:t> </a:t>
            </a:r>
            <a:endParaRPr lang="en-US" sz="2000" b="1" dirty="0"/>
          </a:p>
          <a:p>
            <a:pPr>
              <a:spcAft>
                <a:spcPts val="400"/>
              </a:spcAft>
            </a:pPr>
            <a:r>
              <a:rPr lang="en-US" sz="2000" dirty="0"/>
              <a:t>Investing in the necessary </a:t>
            </a:r>
            <a:r>
              <a:rPr lang="en-US" sz="2000" b="1" dirty="0"/>
              <a:t>skills and profiles </a:t>
            </a:r>
            <a:r>
              <a:rPr lang="en-US" sz="2000" dirty="0"/>
              <a:t>internally (</a:t>
            </a:r>
            <a:r>
              <a:rPr lang="en-US" sz="2000" dirty="0" err="1"/>
              <a:t>e.g</a:t>
            </a:r>
            <a:r>
              <a:rPr lang="en-US" sz="2000" dirty="0"/>
              <a:t> IP law specialists)</a:t>
            </a:r>
          </a:p>
          <a:p>
            <a:pPr lvl="0" algn="l">
              <a:spcAft>
                <a:spcPts val="400"/>
              </a:spcAft>
            </a:pPr>
            <a:r>
              <a:rPr lang="en-150" sz="2000" dirty="0"/>
              <a:t>Understand</a:t>
            </a:r>
            <a:r>
              <a:rPr lang="en-US" sz="2000" dirty="0" err="1"/>
              <a:t>ing</a:t>
            </a:r>
            <a:r>
              <a:rPr lang="en-150" sz="2000" dirty="0"/>
              <a:t> </a:t>
            </a:r>
            <a:r>
              <a:rPr lang="en-US" sz="2000" dirty="0"/>
              <a:t>different provisions in </a:t>
            </a:r>
            <a:r>
              <a:rPr lang="en-US" sz="2000" b="1" dirty="0"/>
              <a:t>foreign markets</a:t>
            </a:r>
          </a:p>
          <a:p>
            <a:pPr lvl="0" algn="l">
              <a:spcAft>
                <a:spcPts val="400"/>
              </a:spcAft>
            </a:pPr>
            <a:endParaRPr lang="en-US" sz="1600" dirty="0"/>
          </a:p>
          <a:p>
            <a:pPr marL="0" lvl="0" indent="0" algn="l">
              <a:spcAft>
                <a:spcPts val="40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IP Valuation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sz="2000" dirty="0"/>
              <a:t>Defining </a:t>
            </a:r>
            <a:r>
              <a:rPr lang="en-US" sz="2000" b="1" dirty="0"/>
              <a:t>valuation targets </a:t>
            </a:r>
            <a:r>
              <a:rPr lang="en-US" sz="2000" dirty="0"/>
              <a:t>(</a:t>
            </a:r>
            <a:r>
              <a:rPr lang="en-US" sz="2000" dirty="0" err="1"/>
              <a:t>organisational</a:t>
            </a:r>
            <a:r>
              <a:rPr lang="en-US" sz="2000" dirty="0"/>
              <a:t>, cultural, economic, environmental, and social value)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Identifying a common valuation approach for </a:t>
            </a:r>
            <a:r>
              <a:rPr lang="en-US" sz="2000" b="1" dirty="0"/>
              <a:t>joint results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Adopting </a:t>
            </a:r>
            <a:r>
              <a:rPr lang="en-US" sz="2000" b="1" dirty="0"/>
              <a:t>open, transparent, and non-discriminatory </a:t>
            </a:r>
            <a:r>
              <a:rPr lang="en-US" sz="2000" dirty="0"/>
              <a:t>approach</a:t>
            </a:r>
          </a:p>
          <a:p>
            <a:pPr marL="0" indent="0">
              <a:spcAft>
                <a:spcPts val="400"/>
              </a:spcAft>
              <a:buNone/>
            </a:pPr>
            <a:endParaRPr lang="en-US" sz="2000" dirty="0"/>
          </a:p>
          <a:p>
            <a:pPr marL="0" indent="0">
              <a:spcAft>
                <a:spcPts val="40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Monitoring, transfer and licensing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sz="2000" dirty="0"/>
              <a:t>Identifying relevant </a:t>
            </a:r>
            <a:r>
              <a:rPr lang="en-US" sz="2000" b="1" dirty="0"/>
              <a:t>stakeholders for dissemination and exploitation </a:t>
            </a:r>
            <a:r>
              <a:rPr lang="en-US" sz="2000" dirty="0"/>
              <a:t>of results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Engaging in </a:t>
            </a:r>
            <a:r>
              <a:rPr lang="en-US" sz="2000" b="1" dirty="0"/>
              <a:t>collaborative license mechanisms 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Committing to sustainable </a:t>
            </a:r>
            <a:r>
              <a:rPr lang="en-US" sz="2000" b="1" dirty="0"/>
              <a:t>socially responsible licensing </a:t>
            </a:r>
            <a:r>
              <a:rPr lang="en-US" sz="2000" dirty="0"/>
              <a:t>practices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3. Some key elements for bridging the gap from intellectual assets creation to market </a:t>
            </a:r>
          </a:p>
        </p:txBody>
      </p:sp>
    </p:spTree>
    <p:extLst>
      <p:ext uri="{BB962C8B-B14F-4D97-AF65-F5344CB8AC3E}">
        <p14:creationId xmlns:p14="http://schemas.microsoft.com/office/powerpoint/2010/main" val="250222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13832" y="3196051"/>
            <a:ext cx="6344492" cy="1587706"/>
          </a:xfrm>
        </p:spPr>
        <p:txBody>
          <a:bodyPr/>
          <a:lstStyle/>
          <a:p>
            <a:r>
              <a:rPr lang="en-150" dirty="0"/>
              <a:t>USEFUL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2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11399378" cy="4948741"/>
          </a:xfrm>
        </p:spPr>
        <p:txBody>
          <a:bodyPr/>
          <a:lstStyle/>
          <a:p>
            <a:endParaRPr lang="en-IE" dirty="0"/>
          </a:p>
          <a:p>
            <a:pPr lvl="3"/>
            <a:r>
              <a:rPr lang="en-US" sz="2000" dirty="0">
                <a:hlinkClick r:id="rId4"/>
              </a:rPr>
              <a:t>Guiding Principles for Knowledge Valorisation implementing Codes of Practice (europa.eu)</a:t>
            </a:r>
            <a:endParaRPr lang="en-US" sz="2000" dirty="0"/>
          </a:p>
          <a:p>
            <a:pPr lvl="3"/>
            <a:r>
              <a:rPr lang="en-US" sz="2000" dirty="0">
                <a:hlinkClick r:id="rId5"/>
              </a:rPr>
              <a:t>Commission adopts Recommendations on codes of practice for the management of intellectual asset and </a:t>
            </a:r>
            <a:r>
              <a:rPr lang="en-US" sz="2000" dirty="0" err="1">
                <a:hlinkClick r:id="rId5"/>
              </a:rPr>
              <a:t>standardisation</a:t>
            </a:r>
            <a:r>
              <a:rPr lang="en-US" sz="2000" dirty="0">
                <a:hlinkClick r:id="rId5"/>
              </a:rPr>
              <a:t> (europa.eu)</a:t>
            </a:r>
            <a:endParaRPr lang="en-US" sz="2000" dirty="0"/>
          </a:p>
          <a:p>
            <a:pPr lvl="3"/>
            <a:r>
              <a:rPr lang="en-US" sz="2000" dirty="0">
                <a:hlinkClick r:id="rId6"/>
              </a:rPr>
              <a:t>Factsheet: Code of practice on the management of intellectual assets for knowledge </a:t>
            </a:r>
            <a:r>
              <a:rPr lang="en-US" sz="2000" dirty="0" err="1">
                <a:hlinkClick r:id="rId6"/>
              </a:rPr>
              <a:t>valorisation</a:t>
            </a:r>
            <a:r>
              <a:rPr lang="en-US" sz="2000" dirty="0">
                <a:hlinkClick r:id="rId6"/>
              </a:rPr>
              <a:t> - Publications Office of the EU (europa.eu)</a:t>
            </a:r>
            <a:endParaRPr lang="en-US" sz="2000" dirty="0"/>
          </a:p>
          <a:p>
            <a:pPr lvl="3"/>
            <a:endParaRPr lang="en-US" sz="2000" dirty="0"/>
          </a:p>
          <a:p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1061760" cy="615553"/>
          </a:xfrm>
        </p:spPr>
        <p:txBody>
          <a:bodyPr/>
          <a:lstStyle/>
          <a:p>
            <a:r>
              <a:rPr lang="en-IE" sz="4000" dirty="0">
                <a:solidFill>
                  <a:schemeClr val="bg1"/>
                </a:solidFill>
              </a:rPr>
              <a:t>More information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2BAC3-E73F-6E23-1D23-9DF65C87E0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9" y="3169481"/>
            <a:ext cx="1814541" cy="2464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001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3954562" cy="4948741"/>
          </a:xfrm>
        </p:spPr>
        <p:txBody>
          <a:bodyPr/>
          <a:lstStyle/>
          <a:p>
            <a:endParaRPr lang="en-IE" dirty="0"/>
          </a:p>
          <a:p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1061760" cy="615553"/>
          </a:xfrm>
        </p:spPr>
        <p:txBody>
          <a:bodyPr/>
          <a:lstStyle/>
          <a:p>
            <a:r>
              <a:rPr lang="en-IE" sz="4000" dirty="0">
                <a:solidFill>
                  <a:schemeClr val="bg1"/>
                </a:solidFill>
              </a:rPr>
              <a:t>Get inspired by best practices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BB177-E86D-3F96-BA9E-3DFAFE4C5079}"/>
              </a:ext>
            </a:extLst>
          </p:cNvPr>
          <p:cNvSpPr txBox="1"/>
          <p:nvPr/>
        </p:nvSpPr>
        <p:spPr>
          <a:xfrm>
            <a:off x="9100812" y="1582079"/>
            <a:ext cx="299051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EC Square Sans Pro" panose="020B0506040000020004" pitchFamily="34" charset="0"/>
              </a:rPr>
              <a:t>Trainings</a:t>
            </a:r>
            <a:r>
              <a:rPr lang="en-150" sz="1600" b="1" dirty="0">
                <a:solidFill>
                  <a:schemeClr val="accent6"/>
                </a:solidFill>
                <a:latin typeface="EC Square Sans Pro" panose="020B0506040000020004" pitchFamily="34" charset="0"/>
              </a:rPr>
              <a:t> and Skills</a:t>
            </a:r>
            <a:endParaRPr lang="en-US" sz="1600" b="1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EC Square Sans Pro" panose="020B0506040000020004" pitchFamily="34" charset="0"/>
            </a:endParaRPr>
          </a:p>
          <a:p>
            <a:pPr algn="ctr"/>
            <a:endParaRPr lang="en-US" sz="1600" b="1" dirty="0">
              <a:solidFill>
                <a:schemeClr val="accent6"/>
              </a:solidFill>
              <a:latin typeface="EC Square Sans Pro" panose="020B05060400000200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150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b="1" dirty="0">
                <a:solidFill>
                  <a:srgbClr val="0563C1"/>
                </a:solidFill>
                <a:latin typeface="EC Square Sans Pro" panose="020B05060400000200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10K Incubator for students to develop entrepreneurship</a:t>
            </a:r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</a:endParaRPr>
          </a:p>
          <a:p>
            <a:endParaRPr lang="fr-FR" sz="1200" b="1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r>
              <a:rPr lang="en-US" sz="1200" b="1" dirty="0">
                <a:solidFill>
                  <a:srgbClr val="004494"/>
                </a:solidFill>
                <a:latin typeface="EC Square Sans Pro" panose="020B0506040000020004" pitchFamily="34" charset="0"/>
                <a:hlinkClick r:id="rId6"/>
              </a:rPr>
              <a:t>Master in Intellectual Property Valorisation for Knowledge Exchange &amp; Impact</a:t>
            </a:r>
            <a:endParaRPr lang="en-US" sz="1200" b="1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endParaRPr lang="en-IE" sz="1200" b="1" dirty="0">
              <a:solidFill>
                <a:srgbClr val="0563C1"/>
              </a:solidFill>
              <a:latin typeface="EC Square Sans Pro" panose="020B0506040000020004" pitchFamily="34" charset="0"/>
            </a:endParaRPr>
          </a:p>
          <a:p>
            <a:r>
              <a:rPr lang="en-US" sz="1200" b="1" i="0" u="none" strike="noStrike" dirty="0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rId7"/>
              </a:rPr>
              <a:t>Doctoral School Training for Intellectual Asset Management</a:t>
            </a:r>
            <a:endParaRPr lang="en-US" sz="1200" b="1" i="0" u="none" strike="noStrike" dirty="0">
              <a:solidFill>
                <a:srgbClr val="004494"/>
              </a:solidFill>
              <a:effectLst/>
              <a:latin typeface="EC Square Sans Pro" panose="020B0506040000020004" pitchFamily="34" charset="0"/>
            </a:endParaRPr>
          </a:p>
          <a:p>
            <a:endParaRPr lang="en-US" sz="1200" b="1" dirty="0">
              <a:solidFill>
                <a:srgbClr val="004494"/>
              </a:solidFill>
              <a:latin typeface="EC Square Sans Pro" panose="020B0506040000020004" pitchFamily="34" charset="0"/>
            </a:endParaRPr>
          </a:p>
          <a:p>
            <a:r>
              <a:rPr lang="en-US" sz="1200" b="1" i="0" u="none" strike="noStrike" dirty="0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rId8"/>
              </a:rPr>
              <a:t>DINA-ITC: Dynamization and Training on Knowledge Exchange and Transfer</a:t>
            </a:r>
            <a:endParaRPr lang="en-US" sz="1200" b="1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endParaRPr lang="en-US" sz="1200" b="1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BB793-ED16-4CBA-AFD8-FB989373C5E9}"/>
              </a:ext>
            </a:extLst>
          </p:cNvPr>
          <p:cNvSpPr txBox="1"/>
          <p:nvPr/>
        </p:nvSpPr>
        <p:spPr>
          <a:xfrm>
            <a:off x="267070" y="1627618"/>
            <a:ext cx="317335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IP and intellectual assets 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EC Square Sans Pro" panose="020B0506040000020004" pitchFamily="34" charset="0"/>
              </a:rPr>
              <a:t>s</a:t>
            </a:r>
            <a:r>
              <a:rPr lang="en-US" sz="1600" b="1" i="0" u="none" strike="noStrike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trategies</a:t>
            </a:r>
          </a:p>
          <a:p>
            <a:pPr algn="ctr"/>
            <a:endParaRPr lang="en-US" sz="1600" b="1" dirty="0">
              <a:solidFill>
                <a:schemeClr val="accent6"/>
              </a:solidFill>
              <a:latin typeface="EC Square Sans Pro" panose="020B05060400000200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1600" b="1" i="0" u="none" strike="noStrike" dirty="0">
              <a:solidFill>
                <a:schemeClr val="accent6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1600" b="1" i="0" u="none" strike="noStrike" dirty="0">
              <a:solidFill>
                <a:schemeClr val="accent6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i="0" u="none" strike="noStrike" dirty="0">
              <a:solidFill>
                <a:srgbClr val="004494"/>
              </a:solidFill>
              <a:effectLst/>
              <a:latin typeface="EC Square Sans Pro" panose="020B0506040000020004" pitchFamily="34" charset="0"/>
              <a:hlinkClick r:id="" action="ppaction://noaction"/>
            </a:endParaRPr>
          </a:p>
          <a:p>
            <a:r>
              <a:rPr lang="en-US" sz="1200" b="1" i="0" u="none" strike="noStrike" dirty="0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" action="ppaction://noaction"/>
              </a:rPr>
              <a:t>Ireland's National IP Protocol and Resource Guide</a:t>
            </a:r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b="1" dirty="0" err="1">
                <a:solidFill>
                  <a:srgbClr val="0563C1"/>
                </a:solidFill>
                <a:latin typeface="EC Square Sans Pro" panose="020B05060400000200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Brightlands</a:t>
            </a:r>
            <a:r>
              <a:rPr lang="en-US" sz="1200" b="1" dirty="0">
                <a:solidFill>
                  <a:srgbClr val="0563C1"/>
                </a:solidFill>
                <a:latin typeface="EC Square Sans Pro" panose="020B05060400000200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Valorisation Guideline of the Maastricht University</a:t>
            </a:r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</a:endParaRPr>
          </a:p>
          <a:p>
            <a:endParaRPr lang="en-150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b="1" i="0" u="none" strike="noStrike" dirty="0">
                <a:solidFill>
                  <a:srgbClr val="0563C1"/>
                </a:solidFill>
                <a:effectLst/>
                <a:latin typeface="EC Square Sans Pro" panose="020B05060400000200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intellectual property rights strategy of Finland</a:t>
            </a:r>
            <a:endParaRPr lang="en-US" sz="1200" b="1" i="0" u="none" strike="noStrike" dirty="0">
              <a:solidFill>
                <a:srgbClr val="004494"/>
              </a:solidFill>
              <a:effectLst/>
              <a:latin typeface="EC Square Sans Pro" panose="020B0506040000020004" pitchFamily="34" charset="0"/>
            </a:endParaRPr>
          </a:p>
          <a:p>
            <a:endParaRPr lang="en-US" sz="1200" b="1" dirty="0">
              <a:solidFill>
                <a:srgbClr val="004494"/>
              </a:solidFill>
              <a:latin typeface="EC Square Sans Pro" panose="020B0506040000020004" pitchFamily="34" charset="0"/>
            </a:endParaRPr>
          </a:p>
          <a:p>
            <a:r>
              <a:rPr lang="en-US" sz="1200" b="1" i="0" u="none" strike="noStrike" dirty="0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rId11"/>
              </a:rPr>
              <a:t>Flanders’ twin policy and funding for knowledge </a:t>
            </a:r>
            <a:r>
              <a:rPr lang="en-US" sz="1200" b="1" i="0" u="none" strike="noStrike" dirty="0" err="1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rId11"/>
              </a:rPr>
              <a:t>valorisation</a:t>
            </a:r>
            <a:endParaRPr lang="en-US" sz="1200" b="1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endParaRPr lang="en-US" sz="1200" b="1" i="0" dirty="0">
              <a:solidFill>
                <a:srgbClr val="004494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en-US" sz="1200" b="1" i="0" u="none" strike="noStrike" dirty="0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rId12"/>
              </a:rPr>
              <a:t>Interactive guide to knowledge transfer</a:t>
            </a:r>
            <a:endParaRPr lang="en-US" sz="1200" b="1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endParaRPr lang="en-US" sz="1200" b="1" dirty="0">
              <a:solidFill>
                <a:srgbClr val="004494"/>
              </a:solidFill>
              <a:latin typeface="EC Square Sans Pro" panose="020B0506040000020004" pitchFamily="34" charset="0"/>
            </a:endParaRPr>
          </a:p>
          <a:p>
            <a:r>
              <a:rPr lang="en-IE" sz="1200" b="1" i="0" u="none" strike="noStrike" dirty="0">
                <a:solidFill>
                  <a:srgbClr val="004494"/>
                </a:solidFill>
                <a:effectLst/>
                <a:latin typeface="EC Square Sans Pro" panose="020B0506040000020004" pitchFamily="34" charset="0"/>
                <a:hlinkClick r:id="rId13"/>
              </a:rPr>
              <a:t>Open Innovation Strategy for Austria</a:t>
            </a:r>
            <a:endParaRPr lang="en-IE" sz="1200" b="1" i="0" u="none" strike="noStrike" dirty="0">
              <a:solidFill>
                <a:srgbClr val="004494"/>
              </a:solidFill>
              <a:effectLst/>
              <a:latin typeface="EC Square Sans Pro" panose="020B0506040000020004" pitchFamily="34" charset="0"/>
            </a:endParaRPr>
          </a:p>
          <a:p>
            <a:endParaRPr lang="en-IE" sz="1200" b="1" i="0" u="none" strike="noStrike" dirty="0">
              <a:solidFill>
                <a:srgbClr val="004494"/>
              </a:solidFill>
              <a:effectLst/>
              <a:latin typeface="arial" panose="020B0604020202020204" pitchFamily="34" charset="0"/>
              <a:hlinkClick r:id="rId14"/>
            </a:endParaRPr>
          </a:p>
          <a:p>
            <a:endParaRPr lang="en-IE" sz="1200" b="1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CE5B1-C148-68B2-261A-445B3B71FC9D}"/>
              </a:ext>
            </a:extLst>
          </p:cNvPr>
          <p:cNvSpPr txBox="1"/>
          <p:nvPr/>
        </p:nvSpPr>
        <p:spPr>
          <a:xfrm>
            <a:off x="6187313" y="1582079"/>
            <a:ext cx="29905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150" sz="1600" b="1" i="0" u="none" strike="noStrike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Platforms and Intermediaries</a:t>
            </a:r>
            <a:endParaRPr lang="en-IE" sz="1600" b="1" i="0" u="none" strike="noStrike" dirty="0">
              <a:solidFill>
                <a:schemeClr val="accent6"/>
              </a:solidFill>
              <a:effectLst/>
              <a:latin typeface="EC Square Sans Pro" panose="020B0506040000020004" pitchFamily="34" charset="0"/>
            </a:endParaRPr>
          </a:p>
          <a:p>
            <a:pPr algn="ctr"/>
            <a:endParaRPr lang="en-IE" sz="1600" b="1" dirty="0">
              <a:solidFill>
                <a:srgbClr val="0563C1"/>
              </a:solidFill>
              <a:latin typeface="EC Square Sans Pro" panose="020B0506040000020004" pitchFamily="34" charset="0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IE" sz="16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IE" sz="1600" b="1" dirty="0">
              <a:solidFill>
                <a:srgbClr val="0563C1"/>
              </a:solidFill>
              <a:latin typeface="EC Square Sans Pro" panose="020B0506040000020004" pitchFamily="34" charset="0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IE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IE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IE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150" sz="1200" b="1" i="0" u="none" strike="noStrike" dirty="0">
              <a:solidFill>
                <a:srgbClr val="0356B1"/>
              </a:solidFill>
              <a:effectLst/>
              <a:latin typeface="EC Square Sans Pro" panose="020B0506040000020004" pitchFamily="34" charset="0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IE" sz="1200" dirty="0">
              <a:latin typeface="EC Square Sans Pro" panose="020B0506040000020004" pitchFamily="34" charset="0"/>
            </a:endParaRPr>
          </a:p>
          <a:p>
            <a:r>
              <a:rPr lang="en-US" sz="1200" b="1" u="sng" dirty="0" err="1">
                <a:solidFill>
                  <a:srgbClr val="0000FF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Medace</a:t>
            </a:r>
            <a:r>
              <a:rPr lang="en-US" sz="1200" b="1" u="sng" dirty="0">
                <a:solidFill>
                  <a:srgbClr val="0000FF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, a (bio)medical co-workspace</a:t>
            </a:r>
            <a:endParaRPr lang="en-US" sz="1200" b="1" u="sng" dirty="0">
              <a:solidFill>
                <a:srgbClr val="0000FF"/>
              </a:solidFill>
              <a:effectLst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150" sz="1200" b="1" u="sng" dirty="0">
              <a:solidFill>
                <a:srgbClr val="00B050"/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563C1"/>
                </a:solidFill>
                <a:latin typeface="EC Square Sans Pro" panose="020B05060400000200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Transfer through community building and early adopters </a:t>
            </a:r>
            <a:endParaRPr lang="en-150" sz="1200" b="1" dirty="0">
              <a:solidFill>
                <a:srgbClr val="0563C1"/>
              </a:solidFill>
              <a:latin typeface="EC Square Sans Pro" panose="020B0506040000020004" pitchFamily="34" charset="0"/>
            </a:endParaRPr>
          </a:p>
          <a:p>
            <a:endParaRPr lang="en-150" sz="1200" b="1" dirty="0">
              <a:solidFill>
                <a:srgbClr val="0563C1"/>
              </a:solidFill>
              <a:latin typeface="EC Square Sans Pro" panose="020B0506040000020004" pitchFamily="34" charset="0"/>
            </a:endParaRPr>
          </a:p>
          <a:p>
            <a:r>
              <a:rPr lang="en-US" sz="1200" b="1" u="sng" dirty="0">
                <a:solidFill>
                  <a:srgbClr val="0000FF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Helix Impact Acceleration Model </a:t>
            </a:r>
            <a:endParaRPr lang="en-150" sz="1200" b="1" u="sng" dirty="0">
              <a:solidFill>
                <a:srgbClr val="0000FF"/>
              </a:solidFill>
              <a:effectLst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150" sz="1200" b="1" u="sng" dirty="0">
              <a:solidFill>
                <a:srgbClr val="0000FF"/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u="sng" dirty="0">
                <a:solidFill>
                  <a:srgbClr val="0000FF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Uppsala University Innovation </a:t>
            </a:r>
            <a:endParaRPr lang="en-IE" sz="1200" b="1" dirty="0">
              <a:effectLst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200" b="1" dirty="0">
              <a:effectLst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u="sng" dirty="0">
                <a:solidFill>
                  <a:srgbClr val="0000FF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PROMO-TT: Matching research, industry and investors</a:t>
            </a:r>
            <a:endParaRPr lang="en-IE" sz="1200" b="1" dirty="0">
              <a:effectLst/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9DFD8-9E2D-E44A-AB1C-A3D6706D599F}"/>
              </a:ext>
            </a:extLst>
          </p:cNvPr>
          <p:cNvSpPr txBox="1"/>
          <p:nvPr/>
        </p:nvSpPr>
        <p:spPr>
          <a:xfrm>
            <a:off x="3299445" y="1627618"/>
            <a:ext cx="27052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Results scouting</a:t>
            </a:r>
          </a:p>
          <a:p>
            <a:pPr algn="ctr"/>
            <a:endParaRPr lang="en-US" sz="1600" b="1" i="0" u="none" strike="noStrike" dirty="0">
              <a:solidFill>
                <a:schemeClr val="accent6"/>
              </a:solidFill>
              <a:effectLst/>
              <a:latin typeface="EC Square Sans Pro" panose="020B0506040000020004" pitchFamily="34" charset="0"/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en-US" sz="1200" b="1" dirty="0">
              <a:solidFill>
                <a:srgbClr val="0563C1"/>
              </a:solidFill>
              <a:latin typeface="EC Square Sans Pro" panose="020B0506040000020004" pitchFamily="34" charset="0"/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150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200" b="1" u="sng" dirty="0" err="1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ScoutinScience</a:t>
            </a:r>
            <a:r>
              <a:rPr lang="fr-FR" sz="1200" b="1" u="sng" dirty="0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: AI-</a:t>
            </a:r>
            <a:r>
              <a:rPr lang="fr-FR" sz="1200" b="1" u="sng" dirty="0" err="1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based</a:t>
            </a:r>
            <a:r>
              <a:rPr lang="fr-FR" sz="1200" b="1" u="sng" dirty="0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 tech </a:t>
            </a:r>
            <a:r>
              <a:rPr lang="fr-FR" sz="1200" b="1" u="sng" dirty="0" err="1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transfer</a:t>
            </a:r>
            <a:r>
              <a:rPr lang="fr-FR" sz="1200" b="1" u="sng" dirty="0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 </a:t>
            </a:r>
            <a:r>
              <a:rPr lang="fr-FR" sz="1200" b="1" u="sng" dirty="0" err="1">
                <a:solidFill>
                  <a:srgbClr val="004494"/>
                </a:solidFill>
                <a:latin typeface="EC Square Sans Pro" panose="020B0506040000020004" pitchFamily="34" charset="0"/>
                <a:hlinkClick r:id="rId22"/>
              </a:rPr>
              <a:t>scouting</a:t>
            </a:r>
            <a:r>
              <a:rPr lang="en-150" sz="1200" b="1" u="sng" dirty="0">
                <a:solidFill>
                  <a:srgbClr val="004494"/>
                </a:solidFill>
                <a:latin typeface="EC Square Sans Pro" panose="020B0506040000020004" pitchFamily="34" charset="0"/>
              </a:rPr>
              <a:t> </a:t>
            </a:r>
            <a:endParaRPr lang="en-US" sz="1200" b="1" u="sng" dirty="0">
              <a:solidFill>
                <a:srgbClr val="00B050"/>
              </a:solidFill>
              <a:latin typeface="EC Square Sans Pro" panose="020B0506040000020004" pitchFamily="34" charset="0"/>
            </a:endParaRPr>
          </a:p>
          <a:p>
            <a:endParaRPr lang="en-150" sz="1200" b="1" dirty="0">
              <a:solidFill>
                <a:srgbClr val="004494"/>
              </a:solidFill>
              <a:latin typeface="EC Square Sans Pro" panose="020B0506040000020004" pitchFamily="34" charset="0"/>
              <a:hlinkClick r:id="rId23"/>
            </a:endParaRPr>
          </a:p>
          <a:p>
            <a:r>
              <a:rPr lang="en-US" sz="1200" b="1" dirty="0">
                <a:solidFill>
                  <a:srgbClr val="004494"/>
                </a:solidFill>
                <a:latin typeface="EC Square Sans Pro" panose="020B0506040000020004" pitchFamily="34" charset="0"/>
                <a:hlinkClick r:id="rId23"/>
              </a:rPr>
              <a:t>Build and Manage an IP Portfolio: Identifying and Evaluating Commercial Potential</a:t>
            </a:r>
            <a:r>
              <a:rPr lang="en-150" sz="1200" b="1" dirty="0">
                <a:solidFill>
                  <a:srgbClr val="004494"/>
                </a:solidFill>
                <a:latin typeface="EC Square Sans Pro" panose="020B0506040000020004" pitchFamily="34" charset="0"/>
              </a:rPr>
              <a:t> </a:t>
            </a:r>
            <a:endParaRPr lang="en-150" sz="1200" b="1" dirty="0">
              <a:solidFill>
                <a:srgbClr val="00B050"/>
              </a:solidFill>
              <a:latin typeface="EC Square Sans Pro" panose="020B0506040000020004" pitchFamily="34" charset="0"/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150" sz="1200" b="1" i="0" u="none" strike="noStrike" dirty="0">
              <a:solidFill>
                <a:srgbClr val="0563C1"/>
              </a:solidFill>
              <a:effectLst/>
              <a:latin typeface="EC Square Sans Pro" panose="020B05060400000200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150" sz="1200" b="1" i="0" u="none" strike="noStrike" dirty="0">
                <a:solidFill>
                  <a:srgbClr val="0563C1"/>
                </a:solidFill>
                <a:effectLst/>
                <a:latin typeface="EC Square Sans Pro" panose="020B05060400000200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200" b="1" i="0" u="none" strike="noStrike" dirty="0">
                <a:solidFill>
                  <a:srgbClr val="0563C1"/>
                </a:solidFill>
                <a:effectLst/>
                <a:latin typeface="EC Square Sans Pro" panose="020B05060400000200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NESC TEC Proactive and strategic R&amp;D results scouting</a:t>
            </a:r>
            <a:r>
              <a:rPr lang="en-150" sz="1200" b="1" i="0" u="none" strike="noStrike" dirty="0">
                <a:solidFill>
                  <a:srgbClr val="0563C1"/>
                </a:solidFill>
                <a:effectLst/>
                <a:latin typeface="EC Square Sans Pro" panose="020B0506040000020004" pitchFamily="34" charset="0"/>
              </a:rPr>
              <a:t> </a:t>
            </a:r>
            <a:endParaRPr lang="en-150" sz="1200" b="1" dirty="0">
              <a:solidFill>
                <a:srgbClr val="00B050"/>
              </a:solidFill>
              <a:latin typeface="EC Square Sans Pro" panose="020B0506040000020004" pitchFamily="34" charset="0"/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b="1" dirty="0">
              <a:solidFill>
                <a:srgbClr val="004494"/>
              </a:solidFill>
              <a:latin typeface="EC Square Sans Pro" panose="020B0506040000020004" pitchFamily="34" charset="0"/>
            </a:endParaRPr>
          </a:p>
          <a:p>
            <a:endParaRPr lang="en-US" sz="1200" b="1" i="0" dirty="0">
              <a:solidFill>
                <a:srgbClr val="004494"/>
              </a:solidFill>
              <a:effectLst/>
              <a:latin typeface="EC Square Sans Pro" panose="020B0506040000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76C29B-AE3E-6950-B4AF-5776EF47439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84440" y="2142438"/>
            <a:ext cx="2053403" cy="10557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A8E8F8-00B9-9BEE-DC31-A412D1372F4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96672" y="2142437"/>
            <a:ext cx="2084137" cy="10707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CAB1F1-7A88-BE07-BB47-65883939F0C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32674" y="5920065"/>
            <a:ext cx="615347" cy="6107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C70D0B-5013-61C3-BBA6-9988288633B7}"/>
              </a:ext>
            </a:extLst>
          </p:cNvPr>
          <p:cNvSpPr txBox="1"/>
          <p:nvPr/>
        </p:nvSpPr>
        <p:spPr>
          <a:xfrm>
            <a:off x="5248021" y="5902276"/>
            <a:ext cx="135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964896"/>
                </a:solidFill>
                <a:latin typeface="EC Square Sans Pro" panose="020B0506040000020004" pitchFamily="34" charset="0"/>
              </a:rPr>
              <a:t>Knowledge Valorisation Platform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7684D9-4742-116E-DED2-8648370BC62E}"/>
              </a:ext>
            </a:extLst>
          </p:cNvPr>
          <p:cNvSpPr/>
          <p:nvPr/>
        </p:nvSpPr>
        <p:spPr>
          <a:xfrm>
            <a:off x="4594025" y="5855296"/>
            <a:ext cx="1660361" cy="80653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Colleagues reviewing documents">
            <a:extLst>
              <a:ext uri="{FF2B5EF4-FFF2-40B4-BE49-F238E27FC236}">
                <a16:creationId xmlns:a16="http://schemas.microsoft.com/office/drawing/2014/main" id="{3CEE6725-5905-383B-A051-24C38804BDA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5" y="2142438"/>
            <a:ext cx="1615028" cy="1076685"/>
          </a:xfrm>
          <a:prstGeom prst="rect">
            <a:avLst/>
          </a:prstGeom>
        </p:spPr>
      </p:pic>
      <p:pic>
        <p:nvPicPr>
          <p:cNvPr id="18" name="Picture 17" descr="Adults studying at table">
            <a:extLst>
              <a:ext uri="{FF2B5EF4-FFF2-40B4-BE49-F238E27FC236}">
                <a16:creationId xmlns:a16="http://schemas.microsoft.com/office/drawing/2014/main" id="{93F8DC7E-F104-6064-9A2A-42E52C77D4A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18" y="2080343"/>
            <a:ext cx="1699243" cy="11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1061760" cy="615553"/>
          </a:xfrm>
        </p:spPr>
        <p:txBody>
          <a:bodyPr/>
          <a:lstStyle/>
          <a:p>
            <a:r>
              <a:rPr lang="en-IE" sz="4000" dirty="0">
                <a:solidFill>
                  <a:schemeClr val="bg1"/>
                </a:solidFill>
              </a:rPr>
              <a:t>Rewatch webinars and trainings on IP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BB177-E86D-3F96-BA9E-3DFAFE4C5079}"/>
              </a:ext>
            </a:extLst>
          </p:cNvPr>
          <p:cNvSpPr txBox="1"/>
          <p:nvPr/>
        </p:nvSpPr>
        <p:spPr>
          <a:xfrm>
            <a:off x="697424" y="1687355"/>
            <a:ext cx="491381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/>
            <a:r>
              <a:rPr lang="en-150" b="1" i="0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Panels and </a:t>
            </a:r>
            <a:r>
              <a:rPr lang="en-US" b="1" i="0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Webinars</a:t>
            </a:r>
            <a:endParaRPr lang="en-150" b="1" i="0" dirty="0">
              <a:solidFill>
                <a:schemeClr val="accent6"/>
              </a:solidFill>
              <a:effectLst/>
              <a:latin typeface="EC Square Sans Pro" panose="020B0506040000020004" pitchFamily="34" charset="0"/>
            </a:endParaRPr>
          </a:p>
          <a:p>
            <a:pPr algn="ctr" fontAlgn="auto"/>
            <a:endParaRPr lang="en-150" b="1" u="sng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just"/>
            <a:r>
              <a:rPr lang="en-150" b="1" u="sng" dirty="0">
                <a:solidFill>
                  <a:srgbClr val="002060"/>
                </a:solidFill>
                <a:latin typeface="EC Square Sans Pro" panose="020B0506040000020004" pitchFamily="34" charset="0"/>
              </a:rPr>
              <a:t>Stakeholder event: 26 October 2023</a:t>
            </a:r>
            <a:endParaRPr lang="en-US" b="1" u="sng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just"/>
            <a:endParaRPr lang="en-US" b="1" u="sng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285750" indent="-285750" algn="just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15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Panel on </a:t>
            </a:r>
            <a:r>
              <a:rPr lang="en-US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Efficient management of intellectual assets for innovation uptake – </a:t>
            </a:r>
            <a:r>
              <a:rPr lang="en-US" b="1" dirty="0">
                <a:solidFill>
                  <a:srgbClr val="002060"/>
                </a:solidFill>
                <a:latin typeface="EC Square Sans Pro" panose="020B0506040000020004" pitchFamily="34" charset="0"/>
                <a:hlinkClick r:id="rId4"/>
              </a:rPr>
              <a:t>watch here</a:t>
            </a:r>
            <a:endParaRPr lang="en-US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l" fontAlgn="auto"/>
            <a:endParaRPr lang="en-US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just" fontAlgn="auto"/>
            <a:r>
              <a:rPr lang="en-US" b="1" i="0" u="sng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KV week 2023</a:t>
            </a:r>
          </a:p>
          <a:p>
            <a:pPr algn="just" fontAlgn="auto"/>
            <a:endParaRPr lang="en-US" b="1" i="0" u="sng" dirty="0">
              <a:solidFill>
                <a:srgbClr val="002060"/>
              </a:solidFill>
              <a:effectLst/>
              <a:latin typeface="EC Square Sans Pro" panose="020B0506040000020004" pitchFamily="34" charset="0"/>
            </a:endParaRPr>
          </a:p>
          <a:p>
            <a:pPr marL="285750" indent="-285750" algn="just" fontAlgn="auto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Master chefs in knowledge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valorisation</a:t>
            </a: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: recipes for sharpening knowledge and skills – </a:t>
            </a:r>
            <a:r>
              <a:rPr lang="en-US" b="1" i="0" dirty="0">
                <a:solidFill>
                  <a:srgbClr val="0070C0"/>
                </a:solidFill>
                <a:effectLst/>
                <a:latin typeface="EC Square Sans Pro" panose="020B05060400000200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</a:t>
            </a:r>
            <a:endParaRPr lang="en-US" b="1" i="0" dirty="0">
              <a:solidFill>
                <a:srgbClr val="0070C0"/>
              </a:solidFill>
              <a:effectLst/>
              <a:latin typeface="EC Square Sans Pro" panose="020B0506040000020004" pitchFamily="34" charset="0"/>
            </a:endParaRPr>
          </a:p>
          <a:p>
            <a:pPr marL="285750" indent="-285750" algn="just" fontAlgn="auto"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150" b="1" i="0" dirty="0">
              <a:solidFill>
                <a:srgbClr val="0070C0"/>
              </a:solidFill>
              <a:effectLst/>
              <a:latin typeface="EC Square Sans Pro" panose="020B0506040000020004" pitchFamily="34" charset="0"/>
            </a:endParaRPr>
          </a:p>
          <a:p>
            <a:pPr marL="285750" indent="-285750" algn="just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Counting stars: pioneering concepts for more impact through research – </a:t>
            </a:r>
            <a:r>
              <a:rPr lang="en-US" b="1" dirty="0">
                <a:solidFill>
                  <a:srgbClr val="0070C0"/>
                </a:solidFill>
                <a:latin typeface="EC Square Sans Pro" panose="020B050604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here</a:t>
            </a:r>
            <a:endParaRPr lang="en-US" b="1" dirty="0">
              <a:solidFill>
                <a:srgbClr val="0070C0"/>
              </a:solidFill>
              <a:latin typeface="EC Square Sans Pro" panose="020B0506040000020004" pitchFamily="34" charset="0"/>
            </a:endParaRPr>
          </a:p>
          <a:p>
            <a:pPr marL="285750" indent="-285750" algn="just" fontAlgn="auto"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b="1" i="0" dirty="0">
              <a:solidFill>
                <a:srgbClr val="0070C0"/>
              </a:solidFill>
              <a:effectLst/>
              <a:latin typeface="EC Square Sans Pro" panose="020B0506040000020004" pitchFamily="34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BB793-ED16-4CBA-AFD8-FB989373C5E9}"/>
              </a:ext>
            </a:extLst>
          </p:cNvPr>
          <p:cNvSpPr txBox="1"/>
          <p:nvPr/>
        </p:nvSpPr>
        <p:spPr>
          <a:xfrm>
            <a:off x="6580768" y="1796896"/>
            <a:ext cx="4620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accent6"/>
                </a:solidFill>
                <a:effectLst/>
                <a:latin typeface="EC Square Sans Pro" panose="020B0506040000020004" pitchFamily="34" charset="0"/>
              </a:rPr>
              <a:t>Trainings</a:t>
            </a:r>
          </a:p>
          <a:p>
            <a:endParaRPr lang="en-IE" b="1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en-US" b="1" i="0" u="sng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KV week 2023</a:t>
            </a:r>
          </a:p>
          <a:p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Research? Think patents – </a:t>
            </a: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  <a:hlinkClick r:id="" action="ppaction://noaction"/>
              </a:rPr>
              <a:t>watch here</a:t>
            </a:r>
          </a:p>
          <a:p>
            <a:pPr algn="just">
              <a:buClr>
                <a:schemeClr val="accent6"/>
              </a:buClr>
            </a:pPr>
            <a:endParaRPr lang="en-US" b="1" i="0" dirty="0">
              <a:solidFill>
                <a:srgbClr val="002060"/>
              </a:solidFill>
              <a:effectLst/>
              <a:latin typeface="EC Square Sans Pro" panose="020B0506040000020004" pitchFamily="34" charset="0"/>
              <a:hlinkClick r:id="" action="ppaction://noaction"/>
            </a:endParaRPr>
          </a:p>
          <a:p>
            <a:pPr marL="285750" indent="-285750" algn="just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Facing challenges: navigating IP in collaborative innovation processes – </a:t>
            </a: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  <a:hlinkClick r:id="rId7"/>
              </a:rPr>
              <a:t>watch here </a:t>
            </a:r>
            <a:endParaRPr lang="en-US" b="1" i="0" dirty="0">
              <a:solidFill>
                <a:srgbClr val="002060"/>
              </a:solidFill>
              <a:effectLst/>
              <a:latin typeface="EC Square Sans Pro" panose="020B0506040000020004" pitchFamily="34" charset="0"/>
            </a:endParaRPr>
          </a:p>
          <a:p>
            <a:pPr marL="285750" indent="-285750" algn="just"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b="1" i="0" dirty="0">
              <a:solidFill>
                <a:srgbClr val="002060"/>
              </a:solidFill>
              <a:effectLst/>
              <a:latin typeface="EC Square Sans Pro" panose="020B0506040000020004" pitchFamily="34" charset="0"/>
            </a:endParaRPr>
          </a:p>
          <a:p>
            <a:pPr marL="285750" indent="-285750" algn="just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</a:rPr>
              <a:t>The unconventional path to protect innovation - the design registration system – </a:t>
            </a:r>
            <a:r>
              <a:rPr lang="en-US" b="1" i="0" dirty="0">
                <a:solidFill>
                  <a:srgbClr val="002060"/>
                </a:solidFill>
                <a:effectLst/>
                <a:latin typeface="EC Square Sans Pro" panose="020B0506040000020004" pitchFamily="34" charset="0"/>
                <a:hlinkClick r:id="rId8"/>
              </a:rPr>
              <a:t>watch here</a:t>
            </a:r>
            <a:endParaRPr lang="en-US" b="1" i="0" dirty="0">
              <a:solidFill>
                <a:srgbClr val="002060"/>
              </a:solidFill>
              <a:effectLst/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27BF06-673B-23C4-51F8-7739C38900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357" y="-21901"/>
            <a:ext cx="2077743" cy="13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11399378" cy="4948741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>
                <a:hlinkClick r:id="rId4"/>
              </a:rPr>
              <a:t>European IP Helpdesk</a:t>
            </a:r>
            <a:endParaRPr lang="en-US" b="1" dirty="0"/>
          </a:p>
          <a:p>
            <a:r>
              <a:rPr lang="en-US" b="1" dirty="0">
                <a:hlinkClick r:id="rId5"/>
              </a:rPr>
              <a:t>International IP Helpdesks </a:t>
            </a:r>
            <a:r>
              <a:rPr lang="en-US" b="1" dirty="0"/>
              <a:t>– (partly managed by EU Intellectual Property Office)</a:t>
            </a:r>
          </a:p>
          <a:p>
            <a:r>
              <a:rPr lang="en-US" b="1" dirty="0">
                <a:hlinkClick r:id="rId6"/>
              </a:rPr>
              <a:t>Horizon Results Booster</a:t>
            </a:r>
            <a:endParaRPr lang="en-US" b="1" dirty="0"/>
          </a:p>
          <a:p>
            <a:r>
              <a:rPr lang="en-US" b="1" dirty="0">
                <a:hlinkClick r:id="rId7"/>
              </a:rPr>
              <a:t>EUIPO SME Fund</a:t>
            </a:r>
            <a:endParaRPr lang="en-US" b="1" dirty="0"/>
          </a:p>
          <a:p>
            <a:r>
              <a:rPr lang="en-US" b="1" dirty="0">
                <a:hlinkClick r:id="rId8"/>
              </a:rPr>
              <a:t>Patent information </a:t>
            </a:r>
            <a:r>
              <a:rPr lang="en-US" b="1" dirty="0" err="1">
                <a:hlinkClick r:id="rId8"/>
              </a:rPr>
              <a:t>centres</a:t>
            </a:r>
            <a:r>
              <a:rPr lang="en-US" b="1" dirty="0">
                <a:hlinkClick r:id="rId8"/>
              </a:rPr>
              <a:t> </a:t>
            </a:r>
            <a:r>
              <a:rPr lang="en-US" b="1" dirty="0"/>
              <a:t>(PATLIB)</a:t>
            </a:r>
          </a:p>
          <a:p>
            <a:endParaRPr lang="en-IE" dirty="0"/>
          </a:p>
          <a:p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1061760" cy="501676"/>
          </a:xfrm>
        </p:spPr>
        <p:txBody>
          <a:bodyPr/>
          <a:lstStyle/>
          <a:p>
            <a:r>
              <a:rPr lang="en-150" dirty="0">
                <a:solidFill>
                  <a:schemeClr val="bg1"/>
                </a:solidFill>
              </a:rPr>
              <a:t>Useful services for intellectual assets management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aper people pyramid">
            <a:extLst>
              <a:ext uri="{FF2B5EF4-FFF2-40B4-BE49-F238E27FC236}">
                <a16:creationId xmlns:a16="http://schemas.microsoft.com/office/drawing/2014/main" id="{175B201E-2C0F-D375-8EBB-7037BB934B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81" y="3154680"/>
            <a:ext cx="392799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4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46304"/>
            <a:ext cx="10156297" cy="2953512"/>
          </a:xfrm>
        </p:spPr>
        <p:txBody>
          <a:bodyPr/>
          <a:lstStyle/>
          <a:p>
            <a:r>
              <a:rPr lang="en-IE" dirty="0"/>
              <a:t>Thank you!</a:t>
            </a:r>
            <a:br>
              <a:rPr lang="en-IE" dirty="0"/>
            </a:br>
            <a:br>
              <a:rPr lang="en-IE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</a:t>
            </a:r>
            <a:r>
              <a:rPr lang="en-US" sz="1050"/>
              <a:t>holders.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863" y="35746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/>
              <a:t>If you have any question, please contact us at:</a:t>
            </a:r>
            <a:br>
              <a:rPr lang="en-IE" dirty="0"/>
            </a:br>
            <a:br>
              <a:rPr lang="fr-BE" dirty="0"/>
            </a:br>
            <a:r>
              <a:rPr lang="hu-HU" u="sng" dirty="0">
                <a:solidFill>
                  <a:srgbClr val="DCF3F8"/>
                </a:solidFill>
                <a:latin typeface="Segoe UI" panose="020B0502040204020203" pitchFamily="34" charset="0"/>
                <a:ea typeface="Calibri" panose="020F0502020204030204" pitchFamily="34" charset="0"/>
                <a:hlinkClick r:id="rId5"/>
              </a:rPr>
              <a:t>RTD-valorisation-policies-IPR@ec.europa.eu</a:t>
            </a:r>
            <a:r>
              <a:rPr lang="fr-B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POLICY CONTEXT</a:t>
            </a:r>
          </a:p>
        </p:txBody>
      </p:sp>
    </p:spTree>
    <p:extLst>
      <p:ext uri="{BB962C8B-B14F-4D97-AF65-F5344CB8AC3E}">
        <p14:creationId xmlns:p14="http://schemas.microsoft.com/office/powerpoint/2010/main" val="136561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35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11399378" cy="4948741"/>
          </a:xfrm>
        </p:spPr>
        <p:txBody>
          <a:bodyPr/>
          <a:lstStyle/>
          <a:p>
            <a:pPr marL="914400" lvl="2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B050"/>
                </a:solidFill>
              </a:rPr>
              <a:t>Knowledge </a:t>
            </a:r>
            <a:r>
              <a:rPr lang="en-US" sz="2000" b="1" dirty="0" err="1">
                <a:solidFill>
                  <a:srgbClr val="00B050"/>
                </a:solidFill>
              </a:rPr>
              <a:t>valorisation</a:t>
            </a:r>
            <a:endParaRPr lang="en-150" sz="2000" b="1" dirty="0">
              <a:solidFill>
                <a:srgbClr val="00B050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dirty="0"/>
              <a:t>the process of </a:t>
            </a:r>
            <a:r>
              <a:rPr lang="en-US" b="1" dirty="0"/>
              <a:t>creating social and economic value from knowledge </a:t>
            </a:r>
            <a:r>
              <a:rPr lang="en-150" dirty="0"/>
              <a:t>by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linking different areas and sectors </a:t>
            </a:r>
            <a:r>
              <a:rPr lang="en-150" dirty="0"/>
              <a:t>and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transforming data and research results into sustainable products and solutions</a:t>
            </a:r>
            <a:r>
              <a:rPr lang="en-US" dirty="0"/>
              <a:t> that</a:t>
            </a:r>
            <a:endParaRPr lang="en-150" dirty="0"/>
          </a:p>
          <a:p>
            <a:pPr lvl="2">
              <a:spcAft>
                <a:spcPts val="600"/>
              </a:spcAft>
            </a:pPr>
            <a:r>
              <a:rPr lang="en-US" b="1" dirty="0"/>
              <a:t>benefit society </a:t>
            </a:r>
            <a:r>
              <a:rPr lang="en-US" dirty="0"/>
              <a:t>in terms of </a:t>
            </a:r>
            <a:r>
              <a:rPr lang="en-US" b="1" dirty="0"/>
              <a:t>economic prosperity, environmental benefits, societal progress and better policy making</a:t>
            </a:r>
            <a:r>
              <a:rPr lang="en-US" dirty="0"/>
              <a:t>. </a:t>
            </a:r>
            <a:endParaRPr lang="en-150" dirty="0"/>
          </a:p>
          <a:p>
            <a:pPr marL="0" indent="0">
              <a:buNone/>
            </a:pPr>
            <a:r>
              <a:rPr lang="en-150" sz="2000" b="1" dirty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150" sz="2000" b="1" dirty="0"/>
              <a:t>	</a:t>
            </a:r>
            <a:r>
              <a:rPr lang="en-GB" sz="2000" b="1" dirty="0">
                <a:solidFill>
                  <a:srgbClr val="00B050"/>
                </a:solidFill>
              </a:rPr>
              <a:t>Intellectual assets </a:t>
            </a:r>
            <a:endParaRPr lang="en-150" sz="2000" b="1" dirty="0">
              <a:solidFill>
                <a:srgbClr val="00B050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GB" b="1" dirty="0"/>
              <a:t>any result or products generated by R&amp;I activities </a:t>
            </a:r>
            <a:endParaRPr lang="en-150" b="1" dirty="0"/>
          </a:p>
          <a:p>
            <a:pPr lvl="3">
              <a:spcAft>
                <a:spcPts val="600"/>
              </a:spcAft>
            </a:pPr>
            <a:r>
              <a:rPr lang="en-US" sz="1800" dirty="0"/>
              <a:t>that can be legally protected </a:t>
            </a:r>
            <a:r>
              <a:rPr lang="en-150" sz="1800" dirty="0"/>
              <a:t>through </a:t>
            </a:r>
            <a:r>
              <a:rPr lang="en-150" sz="1800" b="1" dirty="0"/>
              <a:t>IP rights </a:t>
            </a:r>
            <a:r>
              <a:rPr lang="en-US" sz="1800" dirty="0"/>
              <a:t>(patents, copyrights, trademarks etc.)</a:t>
            </a:r>
            <a:r>
              <a:rPr lang="en-150" sz="1800" dirty="0"/>
              <a:t> or</a:t>
            </a:r>
            <a:endParaRPr lang="en-150" sz="1800" b="1" dirty="0"/>
          </a:p>
          <a:p>
            <a:pPr lvl="3">
              <a:spcAft>
                <a:spcPts val="600"/>
              </a:spcAft>
            </a:pPr>
            <a:r>
              <a:rPr lang="en-150" sz="1800" dirty="0"/>
              <a:t>are </a:t>
            </a:r>
            <a:r>
              <a:rPr lang="en-150" sz="1800" b="1" dirty="0"/>
              <a:t>not covered by specific IP rights </a:t>
            </a:r>
            <a:r>
              <a:rPr lang="en-150" sz="1800" dirty="0"/>
              <a:t>(</a:t>
            </a:r>
            <a:r>
              <a:rPr lang="en-US" sz="1800" dirty="0"/>
              <a:t>data, know-how, prototypes, processes, practices </a:t>
            </a:r>
            <a:r>
              <a:rPr lang="en-GB" sz="1800" dirty="0"/>
              <a:t>etc.)</a:t>
            </a:r>
            <a:endParaRPr lang="en-GB" sz="1800" dirty="0">
              <a:latin typeface="EC Square Sans Pro" panose="020B0506040000020004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Key Definitions</a:t>
            </a:r>
          </a:p>
        </p:txBody>
      </p:sp>
      <p:pic>
        <p:nvPicPr>
          <p:cNvPr id="5" name="Graphic 4" descr="Cycle with people outline">
            <a:extLst>
              <a:ext uri="{FF2B5EF4-FFF2-40B4-BE49-F238E27FC236}">
                <a16:creationId xmlns:a16="http://schemas.microsoft.com/office/drawing/2014/main" id="{D2C1E1EA-1D22-C17E-6D0F-B18D3318F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782" y="2108200"/>
            <a:ext cx="914400" cy="1193800"/>
          </a:xfrm>
          <a:prstGeom prst="rect">
            <a:avLst/>
          </a:prstGeom>
        </p:spPr>
      </p:pic>
      <p:pic>
        <p:nvPicPr>
          <p:cNvPr id="7" name="Graphic 6" descr="Old Key with solid fill">
            <a:extLst>
              <a:ext uri="{FF2B5EF4-FFF2-40B4-BE49-F238E27FC236}">
                <a16:creationId xmlns:a16="http://schemas.microsoft.com/office/drawing/2014/main" id="{F4D661A6-D394-2011-B215-960E1F1C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782" y="4892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51929"/>
            <a:ext cx="11816080" cy="4798797"/>
          </a:xfrm>
        </p:spPr>
        <p:txBody>
          <a:bodyPr/>
          <a:lstStyle/>
          <a:p>
            <a:pPr algn="just"/>
            <a:r>
              <a:rPr lang="en-IE" sz="2000" dirty="0"/>
              <a:t>Recommendation</a:t>
            </a:r>
            <a:r>
              <a:rPr lang="sv-SE" sz="2000" dirty="0"/>
              <a:t> on the management </a:t>
            </a:r>
            <a:r>
              <a:rPr lang="sv-SE" sz="2000" dirty="0" err="1"/>
              <a:t>of</a:t>
            </a:r>
            <a:r>
              <a:rPr lang="sv-SE" sz="2000" dirty="0"/>
              <a:t> IP in </a:t>
            </a:r>
            <a:r>
              <a:rPr lang="sv-SE" sz="2000" dirty="0" err="1"/>
              <a:t>knowledge</a:t>
            </a:r>
            <a:r>
              <a:rPr lang="sv-SE" sz="2000" dirty="0"/>
              <a:t> transfer </a:t>
            </a:r>
            <a:r>
              <a:rPr lang="sv-SE" sz="2000" dirty="0" err="1"/>
              <a:t>activities</a:t>
            </a:r>
            <a:endParaRPr lang="sv-SE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v-SE" sz="1800" b="1" dirty="0" err="1"/>
              <a:t>Code</a:t>
            </a:r>
            <a:r>
              <a:rPr lang="sv-SE" sz="1800" b="1" dirty="0"/>
              <a:t> </a:t>
            </a:r>
            <a:r>
              <a:rPr lang="sv-SE" sz="1800" b="1" dirty="0" err="1"/>
              <a:t>of</a:t>
            </a:r>
            <a:r>
              <a:rPr lang="sv-SE" sz="1800" b="1" dirty="0"/>
              <a:t> </a:t>
            </a:r>
            <a:r>
              <a:rPr lang="sv-SE" sz="1800" b="1" dirty="0" err="1"/>
              <a:t>Practice</a:t>
            </a:r>
            <a:r>
              <a:rPr lang="sv-SE" sz="1800" b="1" dirty="0"/>
              <a:t> for </a:t>
            </a:r>
            <a:r>
              <a:rPr lang="sv-SE" sz="1800" b="1" dirty="0" err="1"/>
              <a:t>universities</a:t>
            </a:r>
            <a:r>
              <a:rPr lang="sv-SE" sz="1800" b="1" dirty="0"/>
              <a:t> and </a:t>
            </a:r>
            <a:r>
              <a:rPr lang="sv-SE" sz="1800" b="1" dirty="0" err="1"/>
              <a:t>other</a:t>
            </a:r>
            <a:r>
              <a:rPr lang="sv-SE" sz="1800" b="1" dirty="0"/>
              <a:t> public research organisations (2008)</a:t>
            </a:r>
          </a:p>
          <a:p>
            <a:pPr algn="just"/>
            <a:r>
              <a:rPr lang="en-GB" sz="2000" b="1" dirty="0">
                <a:latin typeface="EC Square Sans Pro" panose="020B0506040000020004"/>
                <a:ea typeface="Calibri" panose="020F0502020204030204" pitchFamily="34" charset="0"/>
              </a:rPr>
              <a:t>R&amp;I landscape has evolved </a:t>
            </a:r>
            <a:r>
              <a:rPr lang="en-GB" sz="2000" dirty="0">
                <a:latin typeface="EC Square Sans Pro" panose="020B0506040000020004"/>
                <a:ea typeface="Calibri" panose="020F0502020204030204" pitchFamily="34" charset="0"/>
              </a:rPr>
              <a:t>(actors, complexity of ecosystems and global challenges)</a:t>
            </a:r>
          </a:p>
          <a:p>
            <a:pPr algn="just">
              <a:spcAft>
                <a:spcPts val="300"/>
              </a:spcAft>
            </a:pPr>
            <a:r>
              <a:rPr lang="en-US" sz="1800" dirty="0"/>
              <a:t>At the international level, </a:t>
            </a:r>
            <a:r>
              <a:rPr lang="en-US" sz="1800" b="1" dirty="0"/>
              <a:t>WIPO</a:t>
            </a:r>
            <a:r>
              <a:rPr lang="en-US" sz="1800" dirty="0"/>
              <a:t>:</a:t>
            </a:r>
          </a:p>
          <a:p>
            <a:pPr lvl="1" algn="just">
              <a:spcAft>
                <a:spcPts val="300"/>
              </a:spcAft>
            </a:pPr>
            <a:r>
              <a:rPr lang="en-US" sz="1800" dirty="0"/>
              <a:t>launched an action to determine the experience of member states in managing IPR arising through the activities of Government departments, institutions and agencies (2018)</a:t>
            </a:r>
          </a:p>
          <a:p>
            <a:pPr lvl="1" algn="just">
              <a:spcAft>
                <a:spcPts val="300"/>
              </a:spcAft>
            </a:pPr>
            <a:r>
              <a:rPr lang="en-US" sz="1800" dirty="0"/>
              <a:t>created an IP Policy Toolkit (2018) to help universities and research institutions deal with key issues: ownership of IP and rights of use, IP disclosure, IP management, commercialization of IP, incentives for researchers, recording and accounting, and conflicts of interest</a:t>
            </a:r>
          </a:p>
          <a:p>
            <a:pPr lvl="1" algn="just">
              <a:spcAft>
                <a:spcPts val="300"/>
              </a:spcAft>
            </a:pPr>
            <a:r>
              <a:rPr lang="en-US" sz="1800" dirty="0"/>
              <a:t>issued Guidelines for Customization IP Policy templates for Universities and Research Institutions (2019)</a:t>
            </a:r>
          </a:p>
          <a:p>
            <a:pPr lvl="1" algn="just">
              <a:spcAft>
                <a:spcPts val="300"/>
              </a:spcAft>
            </a:pPr>
            <a:endParaRPr lang="en-US" sz="1400" dirty="0"/>
          </a:p>
          <a:p>
            <a:pPr algn="just"/>
            <a:r>
              <a:rPr lang="en-GB" sz="2000" dirty="0">
                <a:latin typeface="EC Square Sans Pro" panose="020B0506040000020004"/>
                <a:ea typeface="Calibri" panose="020F0502020204030204" pitchFamily="34" charset="0"/>
              </a:rPr>
              <a:t>Consultations of Member States and stakeholders indicated the </a:t>
            </a:r>
            <a:r>
              <a:rPr lang="en-GB" sz="2000" b="1" dirty="0">
                <a:latin typeface="EC Square Sans Pro" panose="020B0506040000020004"/>
                <a:ea typeface="Calibri" panose="020F0502020204030204" pitchFamily="34" charset="0"/>
              </a:rPr>
              <a:t>need to update the guidance</a:t>
            </a:r>
            <a:endParaRPr lang="en-IE" sz="2000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150" sz="4000" dirty="0">
                <a:solidFill>
                  <a:schemeClr val="bg1"/>
                </a:solidFill>
              </a:rPr>
              <a:t>R&amp;I Landscape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3204" y="1582079"/>
            <a:ext cx="11056526" cy="494874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Guiding principles for knowledge </a:t>
            </a:r>
            <a:r>
              <a:rPr lang="en-US" b="1" dirty="0" err="1"/>
              <a:t>valorisation</a:t>
            </a:r>
            <a:r>
              <a:rPr lang="en-US" b="1" dirty="0"/>
              <a:t>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000" dirty="0"/>
              <a:t>Adopting a common line on measures and policy instruments for improving knowledge sharing and </a:t>
            </a:r>
            <a:r>
              <a:rPr lang="en-US" sz="2000" dirty="0" err="1"/>
              <a:t>valorisation</a:t>
            </a:r>
            <a:r>
              <a:rPr lang="en-US" sz="2000" dirty="0"/>
              <a:t> in Europe.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000" dirty="0"/>
              <a:t>Addressing new challenges in the R&amp;I ecosystem, including managing intellectual assets in international R&amp;I cooperation, engaging in new forms of industry-academia collaborations and involvement of citizens.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Guiding principles are </a:t>
            </a:r>
            <a:r>
              <a:rPr lang="en-US" b="1" dirty="0"/>
              <a:t>supported in their implementation </a:t>
            </a:r>
            <a:r>
              <a:rPr lang="en-US" dirty="0"/>
              <a:t>by: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dirty="0"/>
              <a:t>Codes of practice on </a:t>
            </a:r>
            <a:r>
              <a:rPr lang="en-US" sz="2000" b="1" dirty="0"/>
              <a:t>intellectual assets management </a:t>
            </a:r>
            <a:r>
              <a:rPr lang="en-US" sz="2000" dirty="0"/>
              <a:t>and on </a:t>
            </a:r>
            <a:r>
              <a:rPr lang="en-US" sz="2000" b="1" dirty="0" err="1"/>
              <a:t>standardisation</a:t>
            </a:r>
            <a:endParaRPr lang="en-US" sz="2000" b="1" dirty="0"/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ii) </a:t>
            </a:r>
            <a:r>
              <a:rPr lang="en-US" sz="2000" dirty="0"/>
              <a:t>Codes of practice on</a:t>
            </a:r>
            <a:r>
              <a:rPr lang="en-US" sz="2000" b="1" dirty="0"/>
              <a:t> industry-academia co-creation </a:t>
            </a:r>
            <a:r>
              <a:rPr lang="en-US" sz="2000" dirty="0"/>
              <a:t>and</a:t>
            </a:r>
            <a:r>
              <a:rPr lang="en-US" sz="2000" b="1" dirty="0"/>
              <a:t> citizen engagement for knowledge </a:t>
            </a:r>
            <a:r>
              <a:rPr lang="en-US" sz="2000" b="1" dirty="0" err="1"/>
              <a:t>valorisation</a:t>
            </a:r>
            <a:endParaRPr lang="en-US" sz="2000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ERA Action 7: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05" y="3323582"/>
            <a:ext cx="1542125" cy="20944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6BD6D9-6992-CE36-721F-F266D5E641D5}"/>
              </a:ext>
            </a:extLst>
          </p:cNvPr>
          <p:cNvSpPr txBox="1"/>
          <p:nvPr/>
        </p:nvSpPr>
        <p:spPr>
          <a:xfrm>
            <a:off x="4743111" y="3560234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>
                <a:alpha val="97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Council Recommendation adopted on 2 December 2022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AF681-1A54-23F0-04AF-65B5634D6F18}"/>
              </a:ext>
            </a:extLst>
          </p:cNvPr>
          <p:cNvSpPr txBox="1"/>
          <p:nvPr/>
        </p:nvSpPr>
        <p:spPr>
          <a:xfrm>
            <a:off x="4743111" y="4906589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Recommendations adopted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March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A38C5-E95C-6F5A-772D-C081D6A97E60}"/>
              </a:ext>
            </a:extLst>
          </p:cNvPr>
          <p:cNvSpPr txBox="1"/>
          <p:nvPr/>
        </p:nvSpPr>
        <p:spPr>
          <a:xfrm>
            <a:off x="4743111" y="5771754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Recommendations adopted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March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347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13832" y="3196051"/>
            <a:ext cx="6344492" cy="1587706"/>
          </a:xfrm>
        </p:spPr>
        <p:txBody>
          <a:bodyPr/>
          <a:lstStyle/>
          <a:p>
            <a:r>
              <a:rPr lang="en-GB" dirty="0"/>
              <a:t>OBJECTIVES AND CONTENT</a:t>
            </a:r>
          </a:p>
        </p:txBody>
      </p:sp>
    </p:spTree>
    <p:extLst>
      <p:ext uri="{BB962C8B-B14F-4D97-AF65-F5344CB8AC3E}">
        <p14:creationId xmlns:p14="http://schemas.microsoft.com/office/powerpoint/2010/main" val="87417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920240"/>
            <a:ext cx="11399378" cy="4855464"/>
          </a:xfrm>
        </p:spPr>
        <p:txBody>
          <a:bodyPr/>
          <a:lstStyle/>
          <a:p>
            <a:r>
              <a:rPr lang="en-GB" dirty="0"/>
              <a:t>Increase the </a:t>
            </a:r>
            <a:r>
              <a:rPr lang="en-GB" b="1" dirty="0"/>
              <a:t>use of research results </a:t>
            </a:r>
            <a:r>
              <a:rPr lang="en-GB" dirty="0"/>
              <a:t>to </a:t>
            </a:r>
            <a:r>
              <a:rPr lang="en-GB" b="1" dirty="0"/>
              <a:t>respond to economic, societal and policy challenges</a:t>
            </a:r>
          </a:p>
          <a:p>
            <a:r>
              <a:rPr lang="en-GB" b="1" dirty="0"/>
              <a:t>Accelerate uptake of innovative </a:t>
            </a:r>
            <a:r>
              <a:rPr lang="en-GB" dirty="0"/>
              <a:t>products, services and technologies</a:t>
            </a:r>
          </a:p>
          <a:p>
            <a:r>
              <a:rPr lang="en-GB" dirty="0"/>
              <a:t>More </a:t>
            </a:r>
            <a:r>
              <a:rPr lang="en-GB" b="1" dirty="0"/>
              <a:t>efficient management of intellectual assets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Adequate </a:t>
            </a:r>
            <a:r>
              <a:rPr lang="en-GB" b="1" dirty="0"/>
              <a:t>strategy for the portfolio </a:t>
            </a:r>
            <a:r>
              <a:rPr lang="en-GB" dirty="0"/>
              <a:t>of intellectual assets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Suitable </a:t>
            </a:r>
            <a:r>
              <a:rPr lang="en-GB" b="1" dirty="0"/>
              <a:t>tools and contract conditions for cooperation</a:t>
            </a:r>
            <a:r>
              <a:rPr lang="en-GB" dirty="0"/>
              <a:t> with research partners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Appropriate due diligence and valuation of intellectual assets and determining the proper way to </a:t>
            </a:r>
            <a:r>
              <a:rPr lang="en-GB" b="1" dirty="0"/>
              <a:t>monitor results / protect IP and share / licence / disseminate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367372"/>
            <a:ext cx="10682672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5" name="Graphic 4" descr="Presentation with checklist outline">
            <a:extLst>
              <a:ext uri="{FF2B5EF4-FFF2-40B4-BE49-F238E27FC236}">
                <a16:creationId xmlns:a16="http://schemas.microsoft.com/office/drawing/2014/main" id="{B54F5D5A-D895-E324-79B2-5F9660A8F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256" y="4005072"/>
            <a:ext cx="914400" cy="1709928"/>
          </a:xfrm>
          <a:prstGeom prst="rect">
            <a:avLst/>
          </a:prstGeom>
        </p:spPr>
      </p:pic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72A7C965-8DC6-7330-DECF-39BB383EA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3212" y="1762478"/>
            <a:ext cx="3333043" cy="33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0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Content 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549E22-2134-4F78-A034-33DFA1E08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55095"/>
              </p:ext>
            </p:extLst>
          </p:nvPr>
        </p:nvGraphicFramePr>
        <p:xfrm>
          <a:off x="658997" y="1505457"/>
          <a:ext cx="10874005" cy="509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6CC1BD-227E-4065-AFEF-9432426C5F84}"/>
              </a:ext>
            </a:extLst>
          </p:cNvPr>
          <p:cNvCxnSpPr/>
          <p:nvPr/>
        </p:nvCxnSpPr>
        <p:spPr>
          <a:xfrm>
            <a:off x="1782501" y="2997843"/>
            <a:ext cx="0" cy="28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EE7969-99F0-417D-86D1-0EEA5F9B7D63}"/>
              </a:ext>
            </a:extLst>
          </p:cNvPr>
          <p:cNvCxnSpPr/>
          <p:nvPr/>
        </p:nvCxnSpPr>
        <p:spPr>
          <a:xfrm>
            <a:off x="5764192" y="2893671"/>
            <a:ext cx="0" cy="28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FB99BF-E5C7-43AC-8201-B207333079BE}"/>
              </a:ext>
            </a:extLst>
          </p:cNvPr>
          <p:cNvCxnSpPr/>
          <p:nvPr/>
        </p:nvCxnSpPr>
        <p:spPr>
          <a:xfrm>
            <a:off x="9711160" y="2801074"/>
            <a:ext cx="0" cy="39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913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960" y="1551929"/>
            <a:ext cx="11816080" cy="4798797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en-US" sz="2000" dirty="0"/>
              <a:t>Ensuring that the strategy encompasses creation, management, and </a:t>
            </a:r>
            <a:r>
              <a:rPr lang="en-US" sz="2000" dirty="0" err="1"/>
              <a:t>utilisation</a:t>
            </a:r>
            <a:r>
              <a:rPr lang="en-US" sz="2000" dirty="0"/>
              <a:t> of </a:t>
            </a:r>
            <a:r>
              <a:rPr lang="en-US" sz="2000" b="1" dirty="0"/>
              <a:t>all types of intellectual assets</a:t>
            </a:r>
            <a:endParaRPr lang="en-US" sz="2000" dirty="0"/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en-US" sz="2000" dirty="0"/>
              <a:t>Ensuring that the strategy addresses possible </a:t>
            </a:r>
            <a:r>
              <a:rPr lang="en-US" sz="2000" b="1" dirty="0"/>
              <a:t>conflicts of interests </a:t>
            </a:r>
            <a:r>
              <a:rPr lang="en-US" sz="2000" dirty="0"/>
              <a:t>and </a:t>
            </a:r>
            <a:r>
              <a:rPr lang="en-US" sz="2000" b="1" dirty="0"/>
              <a:t>joint ownership situations</a:t>
            </a:r>
            <a:r>
              <a:rPr lang="en-150" sz="2000" dirty="0"/>
              <a:t> </a:t>
            </a:r>
            <a:endParaRPr lang="en-US" sz="2000" dirty="0"/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en-US" sz="2000" dirty="0"/>
              <a:t>Ensuring </a:t>
            </a:r>
            <a:r>
              <a:rPr lang="en-US" sz="2000" b="1" dirty="0"/>
              <a:t>d</a:t>
            </a:r>
            <a:r>
              <a:rPr lang="en-150" sz="2000" b="1" dirty="0"/>
              <a:t>ue diligence </a:t>
            </a:r>
            <a:r>
              <a:rPr lang="en-150" sz="2000" dirty="0"/>
              <a:t>of portfolio</a:t>
            </a:r>
            <a:endParaRPr lang="en-US" sz="2000" dirty="0"/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en-US" sz="2000" dirty="0"/>
              <a:t>Ensuring </a:t>
            </a:r>
            <a:r>
              <a:rPr lang="en-US" sz="2000" b="1" dirty="0"/>
              <a:t>fair and equitable sharing of the value </a:t>
            </a:r>
            <a:r>
              <a:rPr lang="en-US" sz="2000" dirty="0"/>
              <a:t>generated in R&amp;I activities from the initial to the final stage considering the impact created by these activities</a:t>
            </a:r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en-US" sz="2000" dirty="0"/>
              <a:t>Managing intellectual assets to enable </a:t>
            </a:r>
            <a:r>
              <a:rPr lang="en-US" sz="2000" b="1" dirty="0"/>
              <a:t>open science and open innovation</a:t>
            </a:r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en-US" sz="2000" dirty="0"/>
              <a:t>Investing in </a:t>
            </a:r>
            <a:r>
              <a:rPr lang="en-US" sz="2000" b="1" dirty="0"/>
              <a:t>education, training and awareness raising</a:t>
            </a:r>
            <a:endParaRPr lang="en-150" sz="2000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1169551"/>
          </a:xfrm>
        </p:spPr>
        <p:txBody>
          <a:bodyPr/>
          <a:lstStyle/>
          <a:p>
            <a:pPr algn="just"/>
            <a:r>
              <a:rPr lang="en-US" sz="4000" dirty="0">
                <a:solidFill>
                  <a:schemeClr val="bg1"/>
                </a:solidFill>
              </a:rPr>
              <a:t>1 Some key elements for the intellectual assets management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9F39D-29A9-751A-07EE-AD807233D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872" y="4070571"/>
            <a:ext cx="2449152" cy="16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006980"/>
      </a:accent1>
      <a:accent2>
        <a:srgbClr val="D0DF00"/>
      </a:accent2>
      <a:accent3>
        <a:srgbClr val="009FDF"/>
      </a:accent3>
      <a:accent4>
        <a:srgbClr val="AFCDD7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3422</TotalTime>
  <Words>1568</Words>
  <Application>Microsoft Office PowerPoint</Application>
  <PresentationFormat>Widescreen</PresentationFormat>
  <Paragraphs>256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</vt:lpstr>
      <vt:lpstr>Calibri</vt:lpstr>
      <vt:lpstr>Courier New</vt:lpstr>
      <vt:lpstr>EC Square Sans Pro</vt:lpstr>
      <vt:lpstr>EC Square Sans Pro Light</vt:lpstr>
      <vt:lpstr>Segoe UI</vt:lpstr>
      <vt:lpstr>Wingdings</vt:lpstr>
      <vt:lpstr>Office Theme</vt:lpstr>
      <vt:lpstr>Commission Recommendation on the Code of practice on the management of intellectual assets</vt:lpstr>
      <vt:lpstr>POLICY CONTEXT</vt:lpstr>
      <vt:lpstr>Key Definitions</vt:lpstr>
      <vt:lpstr>R&amp;I Landscape</vt:lpstr>
      <vt:lpstr>ERA Action 7: Outcomes</vt:lpstr>
      <vt:lpstr>OBJECTIVES AND CONTENT</vt:lpstr>
      <vt:lpstr>OBJECTIVES</vt:lpstr>
      <vt:lpstr>Content overview</vt:lpstr>
      <vt:lpstr>1 Some key elements for the intellectual assets management strategy</vt:lpstr>
      <vt:lpstr>Focus on: Enabling Open Science and Open Innovation</vt:lpstr>
      <vt:lpstr>2. Some key elements for the management of intellectual assets in joint R&amp;I activities</vt:lpstr>
      <vt:lpstr>3. Some key elements for bridging the gap from intellectual assets creation to market </vt:lpstr>
      <vt:lpstr>USEFUL MATERIALS</vt:lpstr>
      <vt:lpstr>More information</vt:lpstr>
      <vt:lpstr>Get inspired by best practices</vt:lpstr>
      <vt:lpstr>Rewatch webinars and trainings on IP</vt:lpstr>
      <vt:lpstr>Useful services for intellectual assets management</vt:lpstr>
      <vt:lpstr>Thank you!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CRAVEIRO Catarina (RTD-EXT)</dc:creator>
  <cp:keywords>Knowledge;valorisation;policies;2022</cp:keywords>
  <cp:lastModifiedBy>Gavin, Maria</cp:lastModifiedBy>
  <cp:revision>61</cp:revision>
  <cp:lastPrinted>2023-10-03T14:17:00Z</cp:lastPrinted>
  <dcterms:created xsi:type="dcterms:W3CDTF">2020-04-08T10:40:54Z</dcterms:created>
  <dcterms:modified xsi:type="dcterms:W3CDTF">2024-04-16T16:32:51Z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2023-03-03T14:31:27Z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54a6e561-6f99-4222-857c-547e64c230f5</vt:lpwstr>
  </property>
  <property fmtid="{D5CDD505-2E9C-101B-9397-08002B2CF9AE}" pid="8" name="MSIP_Label_6bd9ddd1-4d20-43f6-abfa-fc3c07406f94_ContentBits">
    <vt:lpwstr>0</vt:lpwstr>
  </property>
</Properties>
</file>