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6" r:id="rId2"/>
    <p:sldId id="312" r:id="rId3"/>
    <p:sldId id="273" r:id="rId4"/>
    <p:sldId id="518" r:id="rId5"/>
    <p:sldId id="4505" r:id="rId6"/>
    <p:sldId id="4625" r:id="rId7"/>
    <p:sldId id="4618" r:id="rId8"/>
    <p:sldId id="4613" r:id="rId9"/>
    <p:sldId id="4629" r:id="rId10"/>
    <p:sldId id="258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0066"/>
    <a:srgbClr val="FFCC00"/>
    <a:srgbClr val="A66D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E1B0E5-B2BA-45B0-A55A-10738E6D2057}" v="39" dt="2024-04-15T13:43:16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1026" autoAdjust="0"/>
  </p:normalViewPr>
  <p:slideViewPr>
    <p:cSldViewPr>
      <p:cViewPr varScale="1">
        <p:scale>
          <a:sx n="80" d="100"/>
          <a:sy n="80" d="100"/>
        </p:scale>
        <p:origin x="864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97D452-08E6-4E96-86B8-15F7C0CFE27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56AC1CD-0610-40E5-93E6-E4544A1D0934}">
      <dgm:prSet phldrT="[Text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GB" sz="1400" dirty="0">
              <a:solidFill>
                <a:schemeClr val="tx2"/>
              </a:solidFill>
            </a:rPr>
            <a:t>Fundamental</a:t>
          </a:r>
          <a:br>
            <a:rPr lang="en-GB" sz="1400" dirty="0">
              <a:solidFill>
                <a:schemeClr val="tx2"/>
              </a:solidFill>
            </a:rPr>
          </a:br>
          <a:r>
            <a:rPr lang="en-GB" sz="1400" dirty="0">
              <a:solidFill>
                <a:schemeClr val="tx2"/>
              </a:solidFill>
            </a:rPr>
            <a:t>Terminology, conventions, signs, symbols</a:t>
          </a:r>
        </a:p>
      </dgm:t>
    </dgm:pt>
    <dgm:pt modelId="{3B63D33A-37C0-4695-B468-FB0BCF15D68A}" type="parTrans" cxnId="{C9B37EC4-A149-4683-8882-BAF23C76B406}">
      <dgm:prSet/>
      <dgm:spPr/>
      <dgm:t>
        <a:bodyPr/>
        <a:lstStyle/>
        <a:p>
          <a:endParaRPr lang="en-GB"/>
        </a:p>
      </dgm:t>
    </dgm:pt>
    <dgm:pt modelId="{461F2D9C-D3F2-4D2C-9D39-56E82B38D7E3}" type="sibTrans" cxnId="{C9B37EC4-A149-4683-8882-BAF23C76B406}">
      <dgm:prSet/>
      <dgm:spPr/>
      <dgm:t>
        <a:bodyPr/>
        <a:lstStyle/>
        <a:p>
          <a:endParaRPr lang="en-GB"/>
        </a:p>
      </dgm:t>
    </dgm:pt>
    <dgm:pt modelId="{F86343CA-D4B0-488B-8346-6160640F5B49}">
      <dgm:prSet phldrT="[Text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GB" sz="1400" dirty="0">
              <a:solidFill>
                <a:schemeClr val="tx2"/>
              </a:solidFill>
            </a:rPr>
            <a:t>Specifications for products, services, systems, performance </a:t>
          </a:r>
        </a:p>
      </dgm:t>
    </dgm:pt>
    <dgm:pt modelId="{1E7BA4D7-793B-4303-BA68-C7866F971F88}" type="parTrans" cxnId="{DEB72074-53D9-4F90-9A4C-1BA18D399D37}">
      <dgm:prSet/>
      <dgm:spPr/>
      <dgm:t>
        <a:bodyPr/>
        <a:lstStyle/>
        <a:p>
          <a:endParaRPr lang="en-GB"/>
        </a:p>
      </dgm:t>
    </dgm:pt>
    <dgm:pt modelId="{2E452262-5D75-4093-B97A-36E86A5502A9}" type="sibTrans" cxnId="{DEB72074-53D9-4F90-9A4C-1BA18D399D37}">
      <dgm:prSet/>
      <dgm:spPr/>
      <dgm:t>
        <a:bodyPr/>
        <a:lstStyle/>
        <a:p>
          <a:endParaRPr lang="en-GB"/>
        </a:p>
      </dgm:t>
    </dgm:pt>
    <dgm:pt modelId="{ACA37D6D-3CE1-43B7-A5E0-12B22D33E6E4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GB" sz="1400" dirty="0">
              <a:solidFill>
                <a:schemeClr val="tx2"/>
              </a:solidFill>
            </a:rPr>
            <a:t>Test methods and analytical methods </a:t>
          </a:r>
        </a:p>
      </dgm:t>
    </dgm:pt>
    <dgm:pt modelId="{0C66AA04-189D-4A73-81EB-4239C191AB6C}" type="parTrans" cxnId="{A05281F3-77DD-4769-A788-13C64E5302D3}">
      <dgm:prSet/>
      <dgm:spPr/>
      <dgm:t>
        <a:bodyPr/>
        <a:lstStyle/>
        <a:p>
          <a:endParaRPr lang="en-GB"/>
        </a:p>
      </dgm:t>
    </dgm:pt>
    <dgm:pt modelId="{9F9C39FF-CD77-41FC-BE78-607329BED67E}" type="sibTrans" cxnId="{A05281F3-77DD-4769-A788-13C64E5302D3}">
      <dgm:prSet/>
      <dgm:spPr/>
      <dgm:t>
        <a:bodyPr/>
        <a:lstStyle/>
        <a:p>
          <a:endParaRPr lang="en-GB"/>
        </a:p>
      </dgm:t>
    </dgm:pt>
    <dgm:pt modelId="{FD3ED97B-1F4B-41FA-B923-5AE898185DE0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GB" sz="1400" dirty="0">
              <a:solidFill>
                <a:schemeClr val="tx2"/>
              </a:solidFill>
            </a:rPr>
            <a:t>Organization and management system standards</a:t>
          </a:r>
        </a:p>
      </dgm:t>
    </dgm:pt>
    <dgm:pt modelId="{942975DD-8099-4A97-A145-72226D3F3F60}" type="sibTrans" cxnId="{89D024CB-2518-47B1-A22B-4DD3401A6E2F}">
      <dgm:prSet/>
      <dgm:spPr/>
      <dgm:t>
        <a:bodyPr/>
        <a:lstStyle/>
        <a:p>
          <a:endParaRPr lang="en-GB"/>
        </a:p>
      </dgm:t>
    </dgm:pt>
    <dgm:pt modelId="{30529106-E9DA-4FA1-8876-B20860A31843}" type="parTrans" cxnId="{89D024CB-2518-47B1-A22B-4DD3401A6E2F}">
      <dgm:prSet/>
      <dgm:spPr/>
      <dgm:t>
        <a:bodyPr/>
        <a:lstStyle/>
        <a:p>
          <a:endParaRPr lang="en-GB"/>
        </a:p>
      </dgm:t>
    </dgm:pt>
    <dgm:pt modelId="{23367E11-4E67-4E53-8521-5DEA908E9CA7}" type="pres">
      <dgm:prSet presAssocID="{0697D452-08E6-4E96-86B8-15F7C0CFE27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AC7537A5-2A86-4E79-A6CA-6086AADE3992}" type="pres">
      <dgm:prSet presAssocID="{0697D452-08E6-4E96-86B8-15F7C0CFE273}" presName="cycle" presStyleCnt="0"/>
      <dgm:spPr/>
    </dgm:pt>
    <dgm:pt modelId="{D99A175B-1DA1-4258-8720-5FE763E73CC7}" type="pres">
      <dgm:prSet presAssocID="{0697D452-08E6-4E96-86B8-15F7C0CFE273}" presName="centerShape" presStyleCnt="0"/>
      <dgm:spPr/>
    </dgm:pt>
    <dgm:pt modelId="{8D67C517-FFCD-406A-8993-080C3BC85BCB}" type="pres">
      <dgm:prSet presAssocID="{0697D452-08E6-4E96-86B8-15F7C0CFE273}" presName="connSite" presStyleLbl="node1" presStyleIdx="0" presStyleCnt="5"/>
      <dgm:spPr/>
    </dgm:pt>
    <dgm:pt modelId="{24F35345-131B-4220-AD5F-DCA5E7A9A62D}" type="pres">
      <dgm:prSet presAssocID="{0697D452-08E6-4E96-86B8-15F7C0CFE273}" presName="visible" presStyleLbl="node1" presStyleIdx="0" presStyleCnt="5" custFlipVert="1" custScaleX="13329" custScaleY="2218" custLinFactNeighborX="-42385" custLinFactNeighborY="5173"/>
      <dgm:spPr/>
    </dgm:pt>
    <dgm:pt modelId="{7632982D-D842-4BAE-95F7-3060942F0C08}" type="pres">
      <dgm:prSet presAssocID="{3B63D33A-37C0-4695-B468-FB0BCF15D68A}" presName="Name25" presStyleLbl="parChTrans1D1" presStyleIdx="0" presStyleCnt="4"/>
      <dgm:spPr/>
    </dgm:pt>
    <dgm:pt modelId="{15135F3F-11E7-4F40-919A-E625C3863E70}" type="pres">
      <dgm:prSet presAssocID="{356AC1CD-0610-40E5-93E6-E4544A1D0934}" presName="node" presStyleCnt="0"/>
      <dgm:spPr/>
    </dgm:pt>
    <dgm:pt modelId="{7131E3B3-B111-41A2-89EA-B7A2AE895C2C}" type="pres">
      <dgm:prSet presAssocID="{356AC1CD-0610-40E5-93E6-E4544A1D0934}" presName="parentNode" presStyleLbl="node1" presStyleIdx="1" presStyleCnt="5" custScaleX="341088" custScaleY="119158" custLinFactX="119210" custLinFactNeighborX="200000" custLinFactNeighborY="41405">
        <dgm:presLayoutVars>
          <dgm:chMax val="1"/>
          <dgm:bulletEnabled val="1"/>
        </dgm:presLayoutVars>
      </dgm:prSet>
      <dgm:spPr/>
    </dgm:pt>
    <dgm:pt modelId="{FC8F5302-8406-46A9-9C3E-30AB511AF274}" type="pres">
      <dgm:prSet presAssocID="{356AC1CD-0610-40E5-93E6-E4544A1D0934}" presName="childNode" presStyleLbl="revTx" presStyleIdx="0" presStyleCnt="0">
        <dgm:presLayoutVars>
          <dgm:bulletEnabled val="1"/>
        </dgm:presLayoutVars>
      </dgm:prSet>
      <dgm:spPr/>
    </dgm:pt>
    <dgm:pt modelId="{B0E4D76B-A3A2-41EB-8ECA-6E1D6999317C}" type="pres">
      <dgm:prSet presAssocID="{0C66AA04-189D-4A73-81EB-4239C191AB6C}" presName="Name25" presStyleLbl="parChTrans1D1" presStyleIdx="1" presStyleCnt="4"/>
      <dgm:spPr/>
    </dgm:pt>
    <dgm:pt modelId="{43426B3A-1920-4DAA-81B2-0514B8D9C2B6}" type="pres">
      <dgm:prSet presAssocID="{ACA37D6D-3CE1-43B7-A5E0-12B22D33E6E4}" presName="node" presStyleCnt="0"/>
      <dgm:spPr/>
    </dgm:pt>
    <dgm:pt modelId="{72F330BB-677E-4F35-AFA0-06D478B2FC6E}" type="pres">
      <dgm:prSet presAssocID="{ACA37D6D-3CE1-43B7-A5E0-12B22D33E6E4}" presName="parentNode" presStyleLbl="node1" presStyleIdx="2" presStyleCnt="5" custScaleX="273646" custScaleY="114030" custLinFactX="100000" custLinFactNeighborX="181853" custLinFactNeighborY="64448">
        <dgm:presLayoutVars>
          <dgm:chMax val="1"/>
          <dgm:bulletEnabled val="1"/>
        </dgm:presLayoutVars>
      </dgm:prSet>
      <dgm:spPr/>
    </dgm:pt>
    <dgm:pt modelId="{A08C93C0-A051-4EEE-97BF-900B541560DC}" type="pres">
      <dgm:prSet presAssocID="{ACA37D6D-3CE1-43B7-A5E0-12B22D33E6E4}" presName="childNode" presStyleLbl="revTx" presStyleIdx="0" presStyleCnt="0">
        <dgm:presLayoutVars>
          <dgm:bulletEnabled val="1"/>
        </dgm:presLayoutVars>
      </dgm:prSet>
      <dgm:spPr/>
    </dgm:pt>
    <dgm:pt modelId="{89F1DD69-A097-4E4B-BD8F-A548EA812DEB}" type="pres">
      <dgm:prSet presAssocID="{1E7BA4D7-793B-4303-BA68-C7866F971F88}" presName="Name25" presStyleLbl="parChTrans1D1" presStyleIdx="2" presStyleCnt="4"/>
      <dgm:spPr/>
    </dgm:pt>
    <dgm:pt modelId="{5F1D0867-014A-474C-8E2B-BA16BE37654F}" type="pres">
      <dgm:prSet presAssocID="{F86343CA-D4B0-488B-8346-6160640F5B49}" presName="node" presStyleCnt="0"/>
      <dgm:spPr/>
    </dgm:pt>
    <dgm:pt modelId="{3E4FFAC7-1527-4608-BE19-3DBBC807B596}" type="pres">
      <dgm:prSet presAssocID="{F86343CA-D4B0-488B-8346-6160640F5B49}" presName="parentNode" presStyleLbl="node1" presStyleIdx="3" presStyleCnt="5" custScaleX="289678" custScaleY="168250" custLinFactX="100000" custLinFactNeighborX="171570" custLinFactNeighborY="84507">
        <dgm:presLayoutVars>
          <dgm:chMax val="1"/>
          <dgm:bulletEnabled val="1"/>
        </dgm:presLayoutVars>
      </dgm:prSet>
      <dgm:spPr/>
    </dgm:pt>
    <dgm:pt modelId="{BF3A0876-4EF5-4C55-B33E-35EEAE2226A6}" type="pres">
      <dgm:prSet presAssocID="{F86343CA-D4B0-488B-8346-6160640F5B49}" presName="childNode" presStyleLbl="revTx" presStyleIdx="0" presStyleCnt="0">
        <dgm:presLayoutVars>
          <dgm:bulletEnabled val="1"/>
        </dgm:presLayoutVars>
      </dgm:prSet>
      <dgm:spPr/>
    </dgm:pt>
    <dgm:pt modelId="{BB5DD4DF-9C1D-4C85-A372-CB21F8EC07FC}" type="pres">
      <dgm:prSet presAssocID="{30529106-E9DA-4FA1-8876-B20860A31843}" presName="Name25" presStyleLbl="parChTrans1D1" presStyleIdx="3" presStyleCnt="4"/>
      <dgm:spPr/>
    </dgm:pt>
    <dgm:pt modelId="{282E8216-C0DD-4AFE-BA57-D9882A64BDE4}" type="pres">
      <dgm:prSet presAssocID="{FD3ED97B-1F4B-41FA-B923-5AE898185DE0}" presName="node" presStyleCnt="0"/>
      <dgm:spPr/>
    </dgm:pt>
    <dgm:pt modelId="{6AEE5B83-8500-4976-9D6F-0B9E842C3523}" type="pres">
      <dgm:prSet presAssocID="{FD3ED97B-1F4B-41FA-B923-5AE898185DE0}" presName="parentNode" presStyleLbl="node1" presStyleIdx="4" presStyleCnt="5" custScaleX="256133" custScaleY="171015" custLinFactNeighborX="49682" custLinFactNeighborY="14976">
        <dgm:presLayoutVars>
          <dgm:chMax val="1"/>
          <dgm:bulletEnabled val="1"/>
        </dgm:presLayoutVars>
      </dgm:prSet>
      <dgm:spPr/>
    </dgm:pt>
    <dgm:pt modelId="{A0B2994F-8FB2-4135-A878-323E30E9983F}" type="pres">
      <dgm:prSet presAssocID="{FD3ED97B-1F4B-41FA-B923-5AE898185DE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B612D0A-2B21-401A-AC16-FAF3216A85C6}" type="presOf" srcId="{0C66AA04-189D-4A73-81EB-4239C191AB6C}" destId="{B0E4D76B-A3A2-41EB-8ECA-6E1D6999317C}" srcOrd="0" destOrd="0" presId="urn:microsoft.com/office/officeart/2005/8/layout/radial2"/>
    <dgm:cxn modelId="{5E9AFC27-72D2-4898-A6D2-4D38FEAE22FE}" type="presOf" srcId="{1E7BA4D7-793B-4303-BA68-C7866F971F88}" destId="{89F1DD69-A097-4E4B-BD8F-A548EA812DEB}" srcOrd="0" destOrd="0" presId="urn:microsoft.com/office/officeart/2005/8/layout/radial2"/>
    <dgm:cxn modelId="{F95AA862-1C59-4B89-BB28-36867344A960}" type="presOf" srcId="{3B63D33A-37C0-4695-B468-FB0BCF15D68A}" destId="{7632982D-D842-4BAE-95F7-3060942F0C08}" srcOrd="0" destOrd="0" presId="urn:microsoft.com/office/officeart/2005/8/layout/radial2"/>
    <dgm:cxn modelId="{6DAB2251-37BA-45BB-AE18-306474ED70D4}" type="presOf" srcId="{356AC1CD-0610-40E5-93E6-E4544A1D0934}" destId="{7131E3B3-B111-41A2-89EA-B7A2AE895C2C}" srcOrd="0" destOrd="0" presId="urn:microsoft.com/office/officeart/2005/8/layout/radial2"/>
    <dgm:cxn modelId="{DEB72074-53D9-4F90-9A4C-1BA18D399D37}" srcId="{0697D452-08E6-4E96-86B8-15F7C0CFE273}" destId="{F86343CA-D4B0-488B-8346-6160640F5B49}" srcOrd="2" destOrd="0" parTransId="{1E7BA4D7-793B-4303-BA68-C7866F971F88}" sibTransId="{2E452262-5D75-4093-B97A-36E86A5502A9}"/>
    <dgm:cxn modelId="{E9B77EAC-1C5E-45BA-9C1F-02F2D1E72F77}" type="presOf" srcId="{0697D452-08E6-4E96-86B8-15F7C0CFE273}" destId="{23367E11-4E67-4E53-8521-5DEA908E9CA7}" srcOrd="0" destOrd="0" presId="urn:microsoft.com/office/officeart/2005/8/layout/radial2"/>
    <dgm:cxn modelId="{3AF0DDAF-4194-4E7B-B62C-71EAA086561F}" type="presOf" srcId="{30529106-E9DA-4FA1-8876-B20860A31843}" destId="{BB5DD4DF-9C1D-4C85-A372-CB21F8EC07FC}" srcOrd="0" destOrd="0" presId="urn:microsoft.com/office/officeart/2005/8/layout/radial2"/>
    <dgm:cxn modelId="{C9B37EC4-A149-4683-8882-BAF23C76B406}" srcId="{0697D452-08E6-4E96-86B8-15F7C0CFE273}" destId="{356AC1CD-0610-40E5-93E6-E4544A1D0934}" srcOrd="0" destOrd="0" parTransId="{3B63D33A-37C0-4695-B468-FB0BCF15D68A}" sibTransId="{461F2D9C-D3F2-4D2C-9D39-56E82B38D7E3}"/>
    <dgm:cxn modelId="{89D024CB-2518-47B1-A22B-4DD3401A6E2F}" srcId="{0697D452-08E6-4E96-86B8-15F7C0CFE273}" destId="{FD3ED97B-1F4B-41FA-B923-5AE898185DE0}" srcOrd="3" destOrd="0" parTransId="{30529106-E9DA-4FA1-8876-B20860A31843}" sibTransId="{942975DD-8099-4A97-A145-72226D3F3F60}"/>
    <dgm:cxn modelId="{382283CE-D0E2-4D7E-93CD-5FB296E4CB80}" type="presOf" srcId="{ACA37D6D-3CE1-43B7-A5E0-12B22D33E6E4}" destId="{72F330BB-677E-4F35-AFA0-06D478B2FC6E}" srcOrd="0" destOrd="0" presId="urn:microsoft.com/office/officeart/2005/8/layout/radial2"/>
    <dgm:cxn modelId="{7A6CCBD3-AACF-401A-B20E-1EF2B4AD9060}" type="presOf" srcId="{F86343CA-D4B0-488B-8346-6160640F5B49}" destId="{3E4FFAC7-1527-4608-BE19-3DBBC807B596}" srcOrd="0" destOrd="0" presId="urn:microsoft.com/office/officeart/2005/8/layout/radial2"/>
    <dgm:cxn modelId="{3430E2E9-C5CD-4534-BC0E-37385A269FBE}" type="presOf" srcId="{FD3ED97B-1F4B-41FA-B923-5AE898185DE0}" destId="{6AEE5B83-8500-4976-9D6F-0B9E842C3523}" srcOrd="0" destOrd="0" presId="urn:microsoft.com/office/officeart/2005/8/layout/radial2"/>
    <dgm:cxn modelId="{A05281F3-77DD-4769-A788-13C64E5302D3}" srcId="{0697D452-08E6-4E96-86B8-15F7C0CFE273}" destId="{ACA37D6D-3CE1-43B7-A5E0-12B22D33E6E4}" srcOrd="1" destOrd="0" parTransId="{0C66AA04-189D-4A73-81EB-4239C191AB6C}" sibTransId="{9F9C39FF-CD77-41FC-BE78-607329BED67E}"/>
    <dgm:cxn modelId="{62328516-D8F0-4FF8-A9FD-0F8BC18F3D27}" type="presParOf" srcId="{23367E11-4E67-4E53-8521-5DEA908E9CA7}" destId="{AC7537A5-2A86-4E79-A6CA-6086AADE3992}" srcOrd="0" destOrd="0" presId="urn:microsoft.com/office/officeart/2005/8/layout/radial2"/>
    <dgm:cxn modelId="{8644801D-F84A-4976-93D1-8B7652ECE789}" type="presParOf" srcId="{AC7537A5-2A86-4E79-A6CA-6086AADE3992}" destId="{D99A175B-1DA1-4258-8720-5FE763E73CC7}" srcOrd="0" destOrd="0" presId="urn:microsoft.com/office/officeart/2005/8/layout/radial2"/>
    <dgm:cxn modelId="{D16F84D8-F6AD-4FC3-9F6B-BF14D000FB4B}" type="presParOf" srcId="{D99A175B-1DA1-4258-8720-5FE763E73CC7}" destId="{8D67C517-FFCD-406A-8993-080C3BC85BCB}" srcOrd="0" destOrd="0" presId="urn:microsoft.com/office/officeart/2005/8/layout/radial2"/>
    <dgm:cxn modelId="{4A35BFC4-A1C3-4992-93C3-0637D8E170D1}" type="presParOf" srcId="{D99A175B-1DA1-4258-8720-5FE763E73CC7}" destId="{24F35345-131B-4220-AD5F-DCA5E7A9A62D}" srcOrd="1" destOrd="0" presId="urn:microsoft.com/office/officeart/2005/8/layout/radial2"/>
    <dgm:cxn modelId="{48431DD6-C0A0-4E90-B272-92C6E4CFD44B}" type="presParOf" srcId="{AC7537A5-2A86-4E79-A6CA-6086AADE3992}" destId="{7632982D-D842-4BAE-95F7-3060942F0C08}" srcOrd="1" destOrd="0" presId="urn:microsoft.com/office/officeart/2005/8/layout/radial2"/>
    <dgm:cxn modelId="{EA3C2C09-082F-440D-882D-320CF469DD56}" type="presParOf" srcId="{AC7537A5-2A86-4E79-A6CA-6086AADE3992}" destId="{15135F3F-11E7-4F40-919A-E625C3863E70}" srcOrd="2" destOrd="0" presId="urn:microsoft.com/office/officeart/2005/8/layout/radial2"/>
    <dgm:cxn modelId="{13BF447B-0E2C-449F-88AA-0E1C492BB432}" type="presParOf" srcId="{15135F3F-11E7-4F40-919A-E625C3863E70}" destId="{7131E3B3-B111-41A2-89EA-B7A2AE895C2C}" srcOrd="0" destOrd="0" presId="urn:microsoft.com/office/officeart/2005/8/layout/radial2"/>
    <dgm:cxn modelId="{9487FA6D-1921-4071-BFEA-DFB9D41A003D}" type="presParOf" srcId="{15135F3F-11E7-4F40-919A-E625C3863E70}" destId="{FC8F5302-8406-46A9-9C3E-30AB511AF274}" srcOrd="1" destOrd="0" presId="urn:microsoft.com/office/officeart/2005/8/layout/radial2"/>
    <dgm:cxn modelId="{5D5E5077-CB39-4F66-96B8-B2585B2D1D8E}" type="presParOf" srcId="{AC7537A5-2A86-4E79-A6CA-6086AADE3992}" destId="{B0E4D76B-A3A2-41EB-8ECA-6E1D6999317C}" srcOrd="3" destOrd="0" presId="urn:microsoft.com/office/officeart/2005/8/layout/radial2"/>
    <dgm:cxn modelId="{31826EEE-634F-4E50-866A-835496357F17}" type="presParOf" srcId="{AC7537A5-2A86-4E79-A6CA-6086AADE3992}" destId="{43426B3A-1920-4DAA-81B2-0514B8D9C2B6}" srcOrd="4" destOrd="0" presId="urn:microsoft.com/office/officeart/2005/8/layout/radial2"/>
    <dgm:cxn modelId="{B4CC7F88-DD13-44B0-874B-68324678C172}" type="presParOf" srcId="{43426B3A-1920-4DAA-81B2-0514B8D9C2B6}" destId="{72F330BB-677E-4F35-AFA0-06D478B2FC6E}" srcOrd="0" destOrd="0" presId="urn:microsoft.com/office/officeart/2005/8/layout/radial2"/>
    <dgm:cxn modelId="{531A1C6A-F65D-41D4-8D9D-E980D774FF29}" type="presParOf" srcId="{43426B3A-1920-4DAA-81B2-0514B8D9C2B6}" destId="{A08C93C0-A051-4EEE-97BF-900B541560DC}" srcOrd="1" destOrd="0" presId="urn:microsoft.com/office/officeart/2005/8/layout/radial2"/>
    <dgm:cxn modelId="{B29C9EAB-0A1F-4AC4-B194-E377EF17B30D}" type="presParOf" srcId="{AC7537A5-2A86-4E79-A6CA-6086AADE3992}" destId="{89F1DD69-A097-4E4B-BD8F-A548EA812DEB}" srcOrd="5" destOrd="0" presId="urn:microsoft.com/office/officeart/2005/8/layout/radial2"/>
    <dgm:cxn modelId="{9CE8AB71-FF71-441E-8821-76E07120AE15}" type="presParOf" srcId="{AC7537A5-2A86-4E79-A6CA-6086AADE3992}" destId="{5F1D0867-014A-474C-8E2B-BA16BE37654F}" srcOrd="6" destOrd="0" presId="urn:microsoft.com/office/officeart/2005/8/layout/radial2"/>
    <dgm:cxn modelId="{96A193F9-EC39-44C0-A736-D6FF415CF6CC}" type="presParOf" srcId="{5F1D0867-014A-474C-8E2B-BA16BE37654F}" destId="{3E4FFAC7-1527-4608-BE19-3DBBC807B596}" srcOrd="0" destOrd="0" presId="urn:microsoft.com/office/officeart/2005/8/layout/radial2"/>
    <dgm:cxn modelId="{646831D8-3AD9-4189-B936-276B81AB02EF}" type="presParOf" srcId="{5F1D0867-014A-474C-8E2B-BA16BE37654F}" destId="{BF3A0876-4EF5-4C55-B33E-35EEAE2226A6}" srcOrd="1" destOrd="0" presId="urn:microsoft.com/office/officeart/2005/8/layout/radial2"/>
    <dgm:cxn modelId="{E3952AFE-9223-49F1-87D8-4D6A4347EA57}" type="presParOf" srcId="{AC7537A5-2A86-4E79-A6CA-6086AADE3992}" destId="{BB5DD4DF-9C1D-4C85-A372-CB21F8EC07FC}" srcOrd="7" destOrd="0" presId="urn:microsoft.com/office/officeart/2005/8/layout/radial2"/>
    <dgm:cxn modelId="{CDEC8FBA-B4F2-450C-9458-B427CD09D9A5}" type="presParOf" srcId="{AC7537A5-2A86-4E79-A6CA-6086AADE3992}" destId="{282E8216-C0DD-4AFE-BA57-D9882A64BDE4}" srcOrd="8" destOrd="0" presId="urn:microsoft.com/office/officeart/2005/8/layout/radial2"/>
    <dgm:cxn modelId="{798A47E5-449C-4C4C-BCD5-EB9E21FD9060}" type="presParOf" srcId="{282E8216-C0DD-4AFE-BA57-D9882A64BDE4}" destId="{6AEE5B83-8500-4976-9D6F-0B9E842C3523}" srcOrd="0" destOrd="0" presId="urn:microsoft.com/office/officeart/2005/8/layout/radial2"/>
    <dgm:cxn modelId="{9C2C4C1C-609B-4B30-A992-2A36960EDBD2}" type="presParOf" srcId="{282E8216-C0DD-4AFE-BA57-D9882A64BDE4}" destId="{A0B2994F-8FB2-4135-A878-323E30E9983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DD4DF-9C1D-4C85-A372-CB21F8EC07FC}">
      <dsp:nvSpPr>
        <dsp:cNvPr id="0" name=""/>
        <dsp:cNvSpPr/>
      </dsp:nvSpPr>
      <dsp:spPr>
        <a:xfrm rot="3261438">
          <a:off x="1851546" y="2399245"/>
          <a:ext cx="414667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414667" y="19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1DD69-A097-4E4B-BD8F-A548EA812DEB}">
      <dsp:nvSpPr>
        <dsp:cNvPr id="0" name=""/>
        <dsp:cNvSpPr/>
      </dsp:nvSpPr>
      <dsp:spPr>
        <a:xfrm rot="1202291">
          <a:off x="2014091" y="2267401"/>
          <a:ext cx="2006061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2006061" y="19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4D76B-A3A2-41EB-8ECA-6E1D6999317C}">
      <dsp:nvSpPr>
        <dsp:cNvPr id="0" name=""/>
        <dsp:cNvSpPr/>
      </dsp:nvSpPr>
      <dsp:spPr>
        <a:xfrm rot="21599836">
          <a:off x="2074810" y="1747373"/>
          <a:ext cx="1869082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1869082" y="19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2982D-D842-4BAE-95F7-3060942F0C08}">
      <dsp:nvSpPr>
        <dsp:cNvPr id="0" name=""/>
        <dsp:cNvSpPr/>
      </dsp:nvSpPr>
      <dsp:spPr>
        <a:xfrm rot="20443364">
          <a:off x="2024034" y="1279426"/>
          <a:ext cx="1811210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1811210" y="19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35345-131B-4220-AD5F-DCA5E7A9A62D}">
      <dsp:nvSpPr>
        <dsp:cNvPr id="0" name=""/>
        <dsp:cNvSpPr/>
      </dsp:nvSpPr>
      <dsp:spPr>
        <a:xfrm flipV="1">
          <a:off x="914178" y="1823072"/>
          <a:ext cx="184058" cy="306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1E3B3-B111-41A2-89EA-B7A2AE895C2C}">
      <dsp:nvSpPr>
        <dsp:cNvPr id="0" name=""/>
        <dsp:cNvSpPr/>
      </dsp:nvSpPr>
      <dsp:spPr>
        <a:xfrm>
          <a:off x="3370030" y="157077"/>
          <a:ext cx="2826031" cy="987265"/>
        </a:xfrm>
        <a:prstGeom prst="ellipse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2"/>
              </a:solidFill>
            </a:rPr>
            <a:t>Fundamental</a:t>
          </a:r>
          <a:br>
            <a:rPr lang="en-GB" sz="1400" kern="1200" dirty="0">
              <a:solidFill>
                <a:schemeClr val="tx2"/>
              </a:solidFill>
            </a:rPr>
          </a:br>
          <a:r>
            <a:rPr lang="en-GB" sz="1400" kern="1200" dirty="0">
              <a:solidFill>
                <a:schemeClr val="tx2"/>
              </a:solidFill>
            </a:rPr>
            <a:t>Terminology, conventions, signs, symbols</a:t>
          </a:r>
        </a:p>
      </dsp:txBody>
      <dsp:txXfrm>
        <a:off x="3783893" y="301659"/>
        <a:ext cx="1998305" cy="698101"/>
      </dsp:txXfrm>
    </dsp:sp>
    <dsp:sp modelId="{72F330BB-677E-4F35-AFA0-06D478B2FC6E}">
      <dsp:nvSpPr>
        <dsp:cNvPr id="0" name=""/>
        <dsp:cNvSpPr/>
      </dsp:nvSpPr>
      <dsp:spPr>
        <a:xfrm>
          <a:off x="3943892" y="1294397"/>
          <a:ext cx="2267251" cy="944777"/>
        </a:xfrm>
        <a:prstGeom prst="ellipse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2"/>
              </a:solidFill>
            </a:rPr>
            <a:t>Test methods and analytical methods </a:t>
          </a:r>
        </a:p>
      </dsp:txBody>
      <dsp:txXfrm>
        <a:off x="4275923" y="1432756"/>
        <a:ext cx="1603189" cy="668059"/>
      </dsp:txXfrm>
    </dsp:sp>
    <dsp:sp modelId="{3E4FFAC7-1527-4608-BE19-3DBBC807B596}">
      <dsp:nvSpPr>
        <dsp:cNvPr id="0" name=""/>
        <dsp:cNvSpPr/>
      </dsp:nvSpPr>
      <dsp:spPr>
        <a:xfrm>
          <a:off x="3775675" y="2304257"/>
          <a:ext cx="2400081" cy="1394009"/>
        </a:xfrm>
        <a:prstGeom prst="ellipse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2"/>
              </a:solidFill>
            </a:rPr>
            <a:t>Specifications for products, services, systems, performance </a:t>
          </a:r>
        </a:p>
      </dsp:txBody>
      <dsp:txXfrm>
        <a:off x="4127159" y="2508405"/>
        <a:ext cx="1697113" cy="985713"/>
      </dsp:txXfrm>
    </dsp:sp>
    <dsp:sp modelId="{6AEE5B83-8500-4976-9D6F-0B9E842C3523}">
      <dsp:nvSpPr>
        <dsp:cNvPr id="0" name=""/>
        <dsp:cNvSpPr/>
      </dsp:nvSpPr>
      <dsp:spPr>
        <a:xfrm>
          <a:off x="1576824" y="2517791"/>
          <a:ext cx="2122150" cy="1416918"/>
        </a:xfrm>
        <a:prstGeom prst="ellipse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2"/>
              </a:solidFill>
            </a:rPr>
            <a:t>Organization and management system standards</a:t>
          </a:r>
        </a:p>
      </dsp:txBody>
      <dsp:txXfrm>
        <a:off x="1887606" y="2725294"/>
        <a:ext cx="1500586" cy="1001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62CF0-BB08-45F3-9FB3-A05F4107B0F8}" type="datetimeFigureOut">
              <a:rPr lang="en-IE" smtClean="0"/>
              <a:t>16/04/2024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1FE6F-8BFB-40AB-B5E1-86D92D8D926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82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.research-and-innovation.ec.europa.eu/en/research-area/industrial-research-and-innovation/eu-valorisation-policy/knowledge-valorisation-platform/repositor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dict.eu/euos-academy/training/understanding-ict-standardizatio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CEE0FB-BDB5-4D53-8E98-C8C5D537EAEA}" type="slidenum">
              <a:rPr lang="en-IE" smtClean="0"/>
              <a:pPr>
                <a:defRPr/>
              </a:pPr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6662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1FE6F-8BFB-40AB-B5E1-86D92D8D926B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8085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CEE0FB-BDB5-4D53-8E98-C8C5D537EAEA}" type="slidenum">
              <a:rPr lang="en-IE" smtClean="0"/>
              <a:pPr>
                <a:defRPr/>
              </a:pPr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3071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B9B64-08FB-1C81-BCD1-FEE416DCF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706D1A-E9E3-925D-1E6C-C68B7E3A97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FFB273-07D2-EB51-D1DE-9B267D416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err="1">
                <a:hlinkClick r:id="rId3"/>
              </a:rPr>
              <a:t>Ref:</a:t>
            </a:r>
            <a:r>
              <a:rPr lang="en-IE" sz="12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Repository</a:t>
            </a:r>
            <a:r>
              <a:rPr lang="en-IE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of Best Practices | Research and Innovation (europa.eu)</a:t>
            </a:r>
            <a:r>
              <a:rPr lang="en-IE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IE" dirty="0"/>
              <a:t>https://projects.research-and-innovation.ec.europa.eu/en/research-area/industrial-research-and-innovation/eu-valorisation-policy/knowledge-valorisation-platform/repository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44B33-0D37-43B5-DFC2-D8119F4D39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1FE6F-8BFB-40AB-B5E1-86D92D8D926B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0857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ACF79-B767-4DC8-9B0D-C66EE4B7BB5F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1397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AEF52-065D-4C0C-9AE8-1D7B43BAA9C5}" type="slidenum">
              <a:rPr kumimoji="0" lang="en-I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7092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1FE6F-8BFB-40AB-B5E1-86D92D8D926B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4493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Recursive relationship between research &amp; innovation, and standardisation processes and how they can reinforce each other to boost knowledge </a:t>
            </a:r>
            <a:r>
              <a:rPr lang="en-US" sz="2800" dirty="0" err="1"/>
              <a:t>valorisation</a:t>
            </a: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800" dirty="0"/>
              <a:t>Research produces knowledge that can flow into standards – And knowledge flows from standardization back to research.</a:t>
            </a:r>
          </a:p>
          <a:p>
            <a:endParaRPr lang="en-I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Ref: </a:t>
            </a:r>
            <a:r>
              <a:rPr lang="en-I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</a:t>
            </a:r>
            <a:r>
              <a:rPr lang="en-IE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StandICT</a:t>
            </a:r>
            <a:r>
              <a:rPr lang="en-I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page with list of Training and ETSI doc - </a:t>
            </a:r>
            <a:r>
              <a:rPr lang="en-IE" sz="1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Understanding ICT Standardization | StandICT.eu 2026</a:t>
            </a:r>
            <a:endParaRPr lang="en-IE" sz="1200" u="sng" kern="10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u="none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Figure: From ETSI doc also - </a:t>
            </a:r>
            <a:r>
              <a:rPr lang="en-IE" sz="1800" dirty="0"/>
              <a:t>Figure 5.7: Research and standardization; adapted from Blind (2009)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CEE0FB-BDB5-4D53-8E98-C8C5D537EAEA}" type="slidenum">
              <a:rPr lang="en-IE" smtClean="0"/>
              <a:pPr>
                <a:defRPr/>
              </a:pPr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7456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6176" y="4721940"/>
            <a:ext cx="6241186" cy="447341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dirty="0"/>
              <a:t>EC’s Standardisation Strategy for Europe Ref: “</a:t>
            </a:r>
            <a:r>
              <a:rPr lang="en-US" sz="1000" dirty="0"/>
              <a:t>Europe’s R&amp;I, including via Horizon Europe and its other </a:t>
            </a:r>
            <a:r>
              <a:rPr lang="en-US" sz="1000" dirty="0" err="1"/>
              <a:t>programmes</a:t>
            </a:r>
            <a:r>
              <a:rPr lang="en-US" sz="1000" dirty="0"/>
              <a:t>, needs to be exploited more in identifying and transferring relevant research into standards.”</a:t>
            </a:r>
            <a:endParaRPr lang="en-IE" sz="800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41FE6F-8BFB-40AB-B5E1-86D92D8D926B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661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ADAPT Centre – Dave Lewis and nominated Delaram Golpayegani - AI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TUS – MPEG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Marco Ruffini CONNECT in the area of </a:t>
            </a:r>
            <a:r>
              <a:rPr 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virtualising</a:t>
            </a: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 and slicing Passive Optical Networks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CONNECT Centre in areas such as IoT, 6G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Nominated GEOFIT Project - Deployment of novel </a:t>
            </a:r>
            <a:r>
              <a:rPr 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GEOthermal</a:t>
            </a: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 systems for energy efficient building retrofitting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Nominated Pamela Hussey and </a:t>
            </a:r>
            <a:r>
              <a:rPr 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Subhashis</a:t>
            </a: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 Das in the area of Electronic Health records to help with interoperability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Walton Institute – Quantum and IoT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Marei</a:t>
            </a: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 institute and UCC - Underwater Acoustics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Sweta Malik WINNER – electrical energy market trading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1FE6F-8BFB-40AB-B5E1-86D92D8D926B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77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BC64-DF77-49CE-91FB-167509096FE2}" type="datetimeFigureOut">
              <a:rPr lang="en-IE" smtClean="0"/>
              <a:t>16/04/2024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980B-9C4A-40BA-A58C-E01E447D29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3305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BC64-DF77-49CE-91FB-167509096FE2}" type="datetimeFigureOut">
              <a:rPr lang="en-IE" smtClean="0"/>
              <a:t>16/04/2024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980B-9C4A-40BA-A58C-E01E447D29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04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BC64-DF77-49CE-91FB-167509096FE2}" type="datetimeFigureOut">
              <a:rPr lang="en-IE" smtClean="0"/>
              <a:t>16/04/2024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980B-9C4A-40BA-A58C-E01E447D29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852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BC64-DF77-49CE-91FB-167509096FE2}" type="datetimeFigureOut">
              <a:rPr lang="en-IE" smtClean="0"/>
              <a:t>16/04/2024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980B-9C4A-40BA-A58C-E01E447D29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02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BC64-DF77-49CE-91FB-167509096FE2}" type="datetimeFigureOut">
              <a:rPr lang="en-IE" smtClean="0"/>
              <a:t>16/04/2024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980B-9C4A-40BA-A58C-E01E447D29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083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BC64-DF77-49CE-91FB-167509096FE2}" type="datetimeFigureOut">
              <a:rPr lang="en-IE" smtClean="0"/>
              <a:t>16/04/2024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980B-9C4A-40BA-A58C-E01E447D29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196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BC64-DF77-49CE-91FB-167509096FE2}" type="datetimeFigureOut">
              <a:rPr lang="en-IE" smtClean="0"/>
              <a:t>16/04/2024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980B-9C4A-40BA-A58C-E01E447D29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545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BC64-DF77-49CE-91FB-167509096FE2}" type="datetimeFigureOut">
              <a:rPr lang="en-IE" smtClean="0"/>
              <a:t>16/04/2024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980B-9C4A-40BA-A58C-E01E447D29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683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BC64-DF77-49CE-91FB-167509096FE2}" type="datetimeFigureOut">
              <a:rPr lang="en-IE" smtClean="0"/>
              <a:t>16/04/2024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980B-9C4A-40BA-A58C-E01E447D29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095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BC64-DF77-49CE-91FB-167509096FE2}" type="datetimeFigureOut">
              <a:rPr lang="en-IE" smtClean="0"/>
              <a:t>16/04/2024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980B-9C4A-40BA-A58C-E01E447D29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857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BC64-DF77-49CE-91FB-167509096FE2}" type="datetimeFigureOut">
              <a:rPr lang="en-IE" smtClean="0"/>
              <a:t>16/04/2024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980B-9C4A-40BA-A58C-E01E447D29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71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1BC64-DF77-49CE-91FB-167509096FE2}" type="datetimeFigureOut">
              <a:rPr lang="en-IE" smtClean="0"/>
              <a:t>16/04/2024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7980B-9C4A-40BA-A58C-E01E447D29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577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7C2242-D0BD-1B42-093E-260636A6F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IE" sz="2400" b="1" dirty="0">
                <a:solidFill>
                  <a:schemeClr val="tx2"/>
                </a:solidFill>
              </a:rPr>
              <a:t>Standards Focusing on Research &amp; Development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3BC8EB-F2F5-2F8D-AA5C-E3BB77009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43808" y="4014110"/>
            <a:ext cx="6203032" cy="112939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IE" sz="1800" i="1" dirty="0">
                <a:latin typeface="+mj-lt"/>
              </a:rPr>
              <a:t>Noleen Campbell</a:t>
            </a:r>
          </a:p>
          <a:p>
            <a:pPr marL="0" indent="0" algn="r">
              <a:buNone/>
            </a:pPr>
            <a:r>
              <a:rPr lang="en-IE" sz="1400" i="1" dirty="0">
                <a:latin typeface="+mj-lt"/>
              </a:rPr>
              <a:t>NSAI Standards – Standards Officer</a:t>
            </a:r>
          </a:p>
          <a:p>
            <a:pPr marL="0" indent="0" algn="r">
              <a:buNone/>
            </a:pPr>
            <a:r>
              <a:rPr lang="en-IE" sz="1400" i="1" dirty="0">
                <a:latin typeface="+mj-lt"/>
              </a:rPr>
              <a:t>23</a:t>
            </a:r>
            <a:r>
              <a:rPr lang="en-IE" sz="1400" i="1" baseline="30000" dirty="0">
                <a:latin typeface="+mj-lt"/>
              </a:rPr>
              <a:t>rd</a:t>
            </a:r>
            <a:r>
              <a:rPr lang="en-IE" sz="1400" i="1" dirty="0">
                <a:latin typeface="+mj-lt"/>
              </a:rPr>
              <a:t> April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FBFBC-BB93-B03D-BB34-A09E7137C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60" y="1851670"/>
            <a:ext cx="8435280" cy="122758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C00000"/>
                </a:solidFill>
                <a:latin typeface="+mj-lt"/>
              </a:rPr>
              <a:t>Increase the Impact of your R&amp;I Project by Integrating Standardization</a:t>
            </a:r>
            <a:endParaRPr lang="en-IE" sz="2400" b="1" dirty="0">
              <a:solidFill>
                <a:srgbClr val="C00000"/>
              </a:solidFill>
              <a:latin typeface="+mj-lt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28710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21982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speaker.name@nsai.ie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584" y="3219822"/>
            <a:ext cx="315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noleen.campbell@nsai.ie</a:t>
            </a:r>
          </a:p>
        </p:txBody>
      </p:sp>
    </p:spTree>
    <p:extLst>
      <p:ext uri="{BB962C8B-B14F-4D97-AF65-F5344CB8AC3E}">
        <p14:creationId xmlns:p14="http://schemas.microsoft.com/office/powerpoint/2010/main" val="424627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B548D-D39B-4D66-82CB-12092CF48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524" y="0"/>
            <a:ext cx="9144000" cy="85725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IE" sz="2400" b="1" dirty="0">
                <a:solidFill>
                  <a:schemeClr val="tx2"/>
                </a:solidFill>
              </a:rPr>
              <a:t>National Standards Authority of Ireland (NSAI)</a:t>
            </a:r>
          </a:p>
        </p:txBody>
      </p:sp>
      <p:pic>
        <p:nvPicPr>
          <p:cNvPr id="2050" name="Picture 2" descr="FREE MAPS OF IRELAND: Dublin, Cork, Galway and Belfast">
            <a:extLst>
              <a:ext uri="{FF2B5EF4-FFF2-40B4-BE49-F238E27FC236}">
                <a16:creationId xmlns:a16="http://schemas.microsoft.com/office/drawing/2014/main" id="{C1CA513D-C5FA-4655-BA31-573ECDC0B4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20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09" y="2370356"/>
            <a:ext cx="3198831" cy="277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00115A-3D0F-179E-6E2A-5F60F39548F0}"/>
              </a:ext>
            </a:extLst>
          </p:cNvPr>
          <p:cNvSpPr txBox="1"/>
          <p:nvPr/>
        </p:nvSpPr>
        <p:spPr>
          <a:xfrm>
            <a:off x="3100047" y="1391807"/>
            <a:ext cx="31988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E" sz="1500" b="1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           National Standards Authority of Ireland Act 1996</a:t>
            </a:r>
          </a:p>
          <a:p>
            <a:pPr algn="l"/>
            <a:r>
              <a:rPr lang="en-IE" sz="1600" b="1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                 </a:t>
            </a:r>
          </a:p>
        </p:txBody>
      </p:sp>
      <p:pic>
        <p:nvPicPr>
          <p:cNvPr id="14" name="Graphic 13" descr="Marker with solid fill">
            <a:extLst>
              <a:ext uri="{FF2B5EF4-FFF2-40B4-BE49-F238E27FC236}">
                <a16:creationId xmlns:a16="http://schemas.microsoft.com/office/drawing/2014/main" id="{0D723DF2-3247-708C-BCC4-16C7326D4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26492" y="3238068"/>
            <a:ext cx="403407" cy="355700"/>
          </a:xfrm>
          <a:prstGeom prst="rect">
            <a:avLst/>
          </a:prstGeom>
        </p:spPr>
      </p:pic>
      <p:sp>
        <p:nvSpPr>
          <p:cNvPr id="15" name="Arrow: Quad 14">
            <a:extLst>
              <a:ext uri="{FF2B5EF4-FFF2-40B4-BE49-F238E27FC236}">
                <a16:creationId xmlns:a16="http://schemas.microsoft.com/office/drawing/2014/main" id="{7E96A4AA-F034-80B8-108B-DA4CE3A471BF}"/>
              </a:ext>
            </a:extLst>
          </p:cNvPr>
          <p:cNvSpPr/>
          <p:nvPr/>
        </p:nvSpPr>
        <p:spPr>
          <a:xfrm>
            <a:off x="692453" y="2403012"/>
            <a:ext cx="1600200" cy="1600200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E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E6E695C-0316-3067-B62C-2B1509CA8093}"/>
              </a:ext>
            </a:extLst>
          </p:cNvPr>
          <p:cNvSpPr/>
          <p:nvPr/>
        </p:nvSpPr>
        <p:spPr>
          <a:xfrm>
            <a:off x="52328" y="2410731"/>
            <a:ext cx="1012939" cy="640080"/>
          </a:xfrm>
          <a:custGeom>
            <a:avLst/>
            <a:gdLst>
              <a:gd name="connsiteX0" fmla="*/ 0 w 1012939"/>
              <a:gd name="connsiteY0" fmla="*/ 106682 h 640080"/>
              <a:gd name="connsiteX1" fmla="*/ 106682 w 1012939"/>
              <a:gd name="connsiteY1" fmla="*/ 0 h 640080"/>
              <a:gd name="connsiteX2" fmla="*/ 906257 w 1012939"/>
              <a:gd name="connsiteY2" fmla="*/ 0 h 640080"/>
              <a:gd name="connsiteX3" fmla="*/ 1012939 w 1012939"/>
              <a:gd name="connsiteY3" fmla="*/ 106682 h 640080"/>
              <a:gd name="connsiteX4" fmla="*/ 1012939 w 1012939"/>
              <a:gd name="connsiteY4" fmla="*/ 533398 h 640080"/>
              <a:gd name="connsiteX5" fmla="*/ 906257 w 1012939"/>
              <a:gd name="connsiteY5" fmla="*/ 640080 h 640080"/>
              <a:gd name="connsiteX6" fmla="*/ 106682 w 1012939"/>
              <a:gd name="connsiteY6" fmla="*/ 640080 h 640080"/>
              <a:gd name="connsiteX7" fmla="*/ 0 w 1012939"/>
              <a:gd name="connsiteY7" fmla="*/ 533398 h 640080"/>
              <a:gd name="connsiteX8" fmla="*/ 0 w 1012939"/>
              <a:gd name="connsiteY8" fmla="*/ 106682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2939" h="640080">
                <a:moveTo>
                  <a:pt x="0" y="106682"/>
                </a:moveTo>
                <a:cubicBezTo>
                  <a:pt x="0" y="47763"/>
                  <a:pt x="47763" y="0"/>
                  <a:pt x="106682" y="0"/>
                </a:cubicBezTo>
                <a:lnTo>
                  <a:pt x="906257" y="0"/>
                </a:lnTo>
                <a:cubicBezTo>
                  <a:pt x="965176" y="0"/>
                  <a:pt x="1012939" y="47763"/>
                  <a:pt x="1012939" y="106682"/>
                </a:cubicBezTo>
                <a:lnTo>
                  <a:pt x="1012939" y="533398"/>
                </a:lnTo>
                <a:cubicBezTo>
                  <a:pt x="1012939" y="592317"/>
                  <a:pt x="965176" y="640080"/>
                  <a:pt x="906257" y="640080"/>
                </a:cubicBezTo>
                <a:lnTo>
                  <a:pt x="106682" y="640080"/>
                </a:lnTo>
                <a:cubicBezTo>
                  <a:pt x="47763" y="640080"/>
                  <a:pt x="0" y="592317"/>
                  <a:pt x="0" y="533398"/>
                </a:cubicBezTo>
                <a:lnTo>
                  <a:pt x="0" y="1066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536" tIns="65536" rIns="65536" bIns="65536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900" kern="1200" dirty="0">
                <a:solidFill>
                  <a:schemeClr val="bg2"/>
                </a:solidFill>
              </a:rPr>
              <a:t>Legal Metrology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816DA41-F405-9479-618B-C106246F24C0}"/>
              </a:ext>
            </a:extLst>
          </p:cNvPr>
          <p:cNvSpPr/>
          <p:nvPr/>
        </p:nvSpPr>
        <p:spPr>
          <a:xfrm>
            <a:off x="1731501" y="2403012"/>
            <a:ext cx="998665" cy="640080"/>
          </a:xfrm>
          <a:custGeom>
            <a:avLst/>
            <a:gdLst>
              <a:gd name="connsiteX0" fmla="*/ 0 w 998665"/>
              <a:gd name="connsiteY0" fmla="*/ 106682 h 640080"/>
              <a:gd name="connsiteX1" fmla="*/ 106682 w 998665"/>
              <a:gd name="connsiteY1" fmla="*/ 0 h 640080"/>
              <a:gd name="connsiteX2" fmla="*/ 891983 w 998665"/>
              <a:gd name="connsiteY2" fmla="*/ 0 h 640080"/>
              <a:gd name="connsiteX3" fmla="*/ 998665 w 998665"/>
              <a:gd name="connsiteY3" fmla="*/ 106682 h 640080"/>
              <a:gd name="connsiteX4" fmla="*/ 998665 w 998665"/>
              <a:gd name="connsiteY4" fmla="*/ 533398 h 640080"/>
              <a:gd name="connsiteX5" fmla="*/ 891983 w 998665"/>
              <a:gd name="connsiteY5" fmla="*/ 640080 h 640080"/>
              <a:gd name="connsiteX6" fmla="*/ 106682 w 998665"/>
              <a:gd name="connsiteY6" fmla="*/ 640080 h 640080"/>
              <a:gd name="connsiteX7" fmla="*/ 0 w 998665"/>
              <a:gd name="connsiteY7" fmla="*/ 533398 h 640080"/>
              <a:gd name="connsiteX8" fmla="*/ 0 w 998665"/>
              <a:gd name="connsiteY8" fmla="*/ 106682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8665" h="640080">
                <a:moveTo>
                  <a:pt x="0" y="106682"/>
                </a:moveTo>
                <a:cubicBezTo>
                  <a:pt x="0" y="47763"/>
                  <a:pt x="47763" y="0"/>
                  <a:pt x="106682" y="0"/>
                </a:cubicBezTo>
                <a:lnTo>
                  <a:pt x="891983" y="0"/>
                </a:lnTo>
                <a:cubicBezTo>
                  <a:pt x="950902" y="0"/>
                  <a:pt x="998665" y="47763"/>
                  <a:pt x="998665" y="106682"/>
                </a:cubicBezTo>
                <a:lnTo>
                  <a:pt x="998665" y="533398"/>
                </a:lnTo>
                <a:cubicBezTo>
                  <a:pt x="998665" y="592317"/>
                  <a:pt x="950902" y="640080"/>
                  <a:pt x="891983" y="640080"/>
                </a:cubicBezTo>
                <a:lnTo>
                  <a:pt x="106682" y="640080"/>
                </a:lnTo>
                <a:cubicBezTo>
                  <a:pt x="47763" y="640080"/>
                  <a:pt x="0" y="592317"/>
                  <a:pt x="0" y="533398"/>
                </a:cubicBezTo>
                <a:lnTo>
                  <a:pt x="0" y="1066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536" tIns="65536" rIns="65536" bIns="65536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900" kern="1200" dirty="0">
                <a:solidFill>
                  <a:schemeClr val="bg2"/>
                </a:solidFill>
              </a:rPr>
              <a:t>National Metrology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2CBC4A1-2B76-DB4F-9625-ECF586D06E07}"/>
              </a:ext>
            </a:extLst>
          </p:cNvPr>
          <p:cNvSpPr/>
          <p:nvPr/>
        </p:nvSpPr>
        <p:spPr>
          <a:xfrm>
            <a:off x="52328" y="3363132"/>
            <a:ext cx="1054013" cy="640080"/>
          </a:xfrm>
          <a:custGeom>
            <a:avLst/>
            <a:gdLst>
              <a:gd name="connsiteX0" fmla="*/ 0 w 1054013"/>
              <a:gd name="connsiteY0" fmla="*/ 106682 h 640080"/>
              <a:gd name="connsiteX1" fmla="*/ 106682 w 1054013"/>
              <a:gd name="connsiteY1" fmla="*/ 0 h 640080"/>
              <a:gd name="connsiteX2" fmla="*/ 947331 w 1054013"/>
              <a:gd name="connsiteY2" fmla="*/ 0 h 640080"/>
              <a:gd name="connsiteX3" fmla="*/ 1054013 w 1054013"/>
              <a:gd name="connsiteY3" fmla="*/ 106682 h 640080"/>
              <a:gd name="connsiteX4" fmla="*/ 1054013 w 1054013"/>
              <a:gd name="connsiteY4" fmla="*/ 533398 h 640080"/>
              <a:gd name="connsiteX5" fmla="*/ 947331 w 1054013"/>
              <a:gd name="connsiteY5" fmla="*/ 640080 h 640080"/>
              <a:gd name="connsiteX6" fmla="*/ 106682 w 1054013"/>
              <a:gd name="connsiteY6" fmla="*/ 640080 h 640080"/>
              <a:gd name="connsiteX7" fmla="*/ 0 w 1054013"/>
              <a:gd name="connsiteY7" fmla="*/ 533398 h 640080"/>
              <a:gd name="connsiteX8" fmla="*/ 0 w 1054013"/>
              <a:gd name="connsiteY8" fmla="*/ 106682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013" h="640080">
                <a:moveTo>
                  <a:pt x="0" y="106682"/>
                </a:moveTo>
                <a:cubicBezTo>
                  <a:pt x="0" y="47763"/>
                  <a:pt x="47763" y="0"/>
                  <a:pt x="106682" y="0"/>
                </a:cubicBezTo>
                <a:lnTo>
                  <a:pt x="947331" y="0"/>
                </a:lnTo>
                <a:cubicBezTo>
                  <a:pt x="1006250" y="0"/>
                  <a:pt x="1054013" y="47763"/>
                  <a:pt x="1054013" y="106682"/>
                </a:cubicBezTo>
                <a:lnTo>
                  <a:pt x="1054013" y="533398"/>
                </a:lnTo>
                <a:cubicBezTo>
                  <a:pt x="1054013" y="592317"/>
                  <a:pt x="1006250" y="640080"/>
                  <a:pt x="947331" y="640080"/>
                </a:cubicBezTo>
                <a:lnTo>
                  <a:pt x="106682" y="640080"/>
                </a:lnTo>
                <a:cubicBezTo>
                  <a:pt x="47763" y="640080"/>
                  <a:pt x="0" y="592317"/>
                  <a:pt x="0" y="533398"/>
                </a:cubicBezTo>
                <a:lnTo>
                  <a:pt x="0" y="1066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726" tIns="61726" rIns="61726" bIns="61726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800" kern="1200" dirty="0">
                <a:solidFill>
                  <a:schemeClr val="bg2"/>
                </a:solidFill>
              </a:rPr>
              <a:t>Certification</a:t>
            </a:r>
            <a:endParaRPr lang="en-IE" sz="600" kern="1200" dirty="0">
              <a:solidFill>
                <a:schemeClr val="bg2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FBD4240-B20E-2810-02FC-BD4D98B097CC}"/>
              </a:ext>
            </a:extLst>
          </p:cNvPr>
          <p:cNvSpPr/>
          <p:nvPr/>
        </p:nvSpPr>
        <p:spPr>
          <a:xfrm>
            <a:off x="1721833" y="3328526"/>
            <a:ext cx="1008113" cy="640080"/>
          </a:xfrm>
          <a:custGeom>
            <a:avLst/>
            <a:gdLst>
              <a:gd name="connsiteX0" fmla="*/ 0 w 1008113"/>
              <a:gd name="connsiteY0" fmla="*/ 106682 h 640080"/>
              <a:gd name="connsiteX1" fmla="*/ 106682 w 1008113"/>
              <a:gd name="connsiteY1" fmla="*/ 0 h 640080"/>
              <a:gd name="connsiteX2" fmla="*/ 901431 w 1008113"/>
              <a:gd name="connsiteY2" fmla="*/ 0 h 640080"/>
              <a:gd name="connsiteX3" fmla="*/ 1008113 w 1008113"/>
              <a:gd name="connsiteY3" fmla="*/ 106682 h 640080"/>
              <a:gd name="connsiteX4" fmla="*/ 1008113 w 1008113"/>
              <a:gd name="connsiteY4" fmla="*/ 533398 h 640080"/>
              <a:gd name="connsiteX5" fmla="*/ 901431 w 1008113"/>
              <a:gd name="connsiteY5" fmla="*/ 640080 h 640080"/>
              <a:gd name="connsiteX6" fmla="*/ 106682 w 1008113"/>
              <a:gd name="connsiteY6" fmla="*/ 640080 h 640080"/>
              <a:gd name="connsiteX7" fmla="*/ 0 w 1008113"/>
              <a:gd name="connsiteY7" fmla="*/ 533398 h 640080"/>
              <a:gd name="connsiteX8" fmla="*/ 0 w 1008113"/>
              <a:gd name="connsiteY8" fmla="*/ 106682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113" h="640080">
                <a:moveTo>
                  <a:pt x="0" y="106682"/>
                </a:moveTo>
                <a:cubicBezTo>
                  <a:pt x="0" y="47763"/>
                  <a:pt x="47763" y="0"/>
                  <a:pt x="106682" y="0"/>
                </a:cubicBezTo>
                <a:lnTo>
                  <a:pt x="901431" y="0"/>
                </a:lnTo>
                <a:cubicBezTo>
                  <a:pt x="960350" y="0"/>
                  <a:pt x="1008113" y="47763"/>
                  <a:pt x="1008113" y="106682"/>
                </a:cubicBezTo>
                <a:lnTo>
                  <a:pt x="1008113" y="533398"/>
                </a:lnTo>
                <a:cubicBezTo>
                  <a:pt x="1008113" y="592317"/>
                  <a:pt x="960350" y="640080"/>
                  <a:pt x="901431" y="640080"/>
                </a:cubicBezTo>
                <a:lnTo>
                  <a:pt x="106682" y="640080"/>
                </a:lnTo>
                <a:cubicBezTo>
                  <a:pt x="47763" y="640080"/>
                  <a:pt x="0" y="592317"/>
                  <a:pt x="0" y="533398"/>
                </a:cubicBezTo>
                <a:lnTo>
                  <a:pt x="0" y="106682"/>
                </a:lnTo>
                <a:close/>
              </a:path>
            </a:pathLst>
          </a:cu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346" tIns="69346" rIns="69346" bIns="69346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1000" kern="12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STANDARDS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4B90D1-8F8D-40C0-9B44-2677592227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6617" y="3003798"/>
            <a:ext cx="536494" cy="347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9C1FE3-C28C-B828-B400-D57A60401D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05" y="1080682"/>
            <a:ext cx="2682717" cy="1028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EE57BB-EDC3-7AD2-B065-A005007C71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7418" y="1585699"/>
            <a:ext cx="1828799" cy="6238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97B80E-DD6B-DFD8-1E7A-2355606CFE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2190" y="2159412"/>
            <a:ext cx="1815286" cy="10071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740B0C-6999-C4E6-2822-D09D539EAD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7540" y="3549019"/>
            <a:ext cx="1746460" cy="9448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1008FF-5B78-9DEB-67B5-20047F32EC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6024" y="2908964"/>
            <a:ext cx="2088724" cy="12692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723696-1835-565D-4E08-701D8E4749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65128" y="4357292"/>
            <a:ext cx="1036838" cy="3595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278C34-EC96-B67B-F699-FAA66340455D}"/>
              </a:ext>
            </a:extLst>
          </p:cNvPr>
          <p:cNvSpPr txBox="1"/>
          <p:nvPr/>
        </p:nvSpPr>
        <p:spPr>
          <a:xfrm>
            <a:off x="6465128" y="473778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" b="0" i="0" dirty="0">
                <a:solidFill>
                  <a:srgbClr val="0070C0"/>
                </a:solidFill>
                <a:effectLst/>
                <a:highlight>
                  <a:srgbClr val="F8F9FA"/>
                </a:highlight>
                <a:latin typeface="Rubik"/>
              </a:rPr>
              <a:t>European Telecommunications Standards Institute</a:t>
            </a:r>
            <a:endParaRPr lang="en-IE" sz="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C0C7B-00B4-128C-2F52-E78F538C7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2" descr="A screenshot of a computer&#10;&#10;Description automatically generated">
            <a:extLst>
              <a:ext uri="{FF2B5EF4-FFF2-40B4-BE49-F238E27FC236}">
                <a16:creationId xmlns:a16="http://schemas.microsoft.com/office/drawing/2014/main" id="{A467B4A9-527B-0976-6026-5CD26E29D4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967"/>
          <a:stretch/>
        </p:blipFill>
        <p:spPr>
          <a:xfrm>
            <a:off x="457200" y="1200151"/>
            <a:ext cx="6991440" cy="3171799"/>
          </a:xfrm>
          <a:prstGeom prst="rect">
            <a:avLst/>
          </a:prstGeom>
          <a:noFill/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E8589E80-996A-90C9-DE3A-070F7CEA1B1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2400" b="1" dirty="0">
                <a:solidFill>
                  <a:schemeClr val="tx2"/>
                </a:solidFill>
              </a:rPr>
              <a:t>Several Technology Transfer Instruments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A32C2F-5488-C6F7-7939-730C2D00B0C7}"/>
              </a:ext>
            </a:extLst>
          </p:cNvPr>
          <p:cNvSpPr txBox="1"/>
          <p:nvPr/>
        </p:nvSpPr>
        <p:spPr>
          <a:xfrm>
            <a:off x="4596770" y="4714851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" i="1" dirty="0"/>
              <a:t>Source: EU Repository of Best Practices | Research and Innovation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59F673-DDED-E254-09B4-A0CF09C81B95}"/>
              </a:ext>
            </a:extLst>
          </p:cNvPr>
          <p:cNvSpPr/>
          <p:nvPr/>
        </p:nvSpPr>
        <p:spPr>
          <a:xfrm>
            <a:off x="4788024" y="3075806"/>
            <a:ext cx="864096" cy="14401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85685-E255-D8CC-68D4-6C640C5AE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385" y="879552"/>
            <a:ext cx="1570147" cy="1598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3FCF30-E0C0-D1C5-5E11-CB9C4AEB1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9001" y="3739261"/>
            <a:ext cx="1674531" cy="128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2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02CBF2A-1601-45F7-AADE-A9F4B97CA097}"/>
              </a:ext>
            </a:extLst>
          </p:cNvPr>
          <p:cNvSpPr/>
          <p:nvPr/>
        </p:nvSpPr>
        <p:spPr>
          <a:xfrm>
            <a:off x="1743076" y="255605"/>
            <a:ext cx="6993731" cy="44735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41766182"/>
              </p:ext>
            </p:extLst>
          </p:nvPr>
        </p:nvGraphicFramePr>
        <p:xfrm>
          <a:off x="2767962" y="1040022"/>
          <a:ext cx="6369514" cy="3748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6" descr="Books">
            <a:extLst>
              <a:ext uri="{FF2B5EF4-FFF2-40B4-BE49-F238E27FC236}">
                <a16:creationId xmlns:a16="http://schemas.microsoft.com/office/drawing/2014/main" id="{20D3E31E-1EA7-4CD7-9FFA-2555332E5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54322" y="1820734"/>
            <a:ext cx="1914525" cy="191452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32B1F1-7272-4DB6-34E9-B3B728BF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524" y="0"/>
            <a:ext cx="9144000" cy="85725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IE" sz="2400" b="1" dirty="0">
                <a:solidFill>
                  <a:schemeClr val="tx2"/>
                </a:solidFill>
              </a:rPr>
              <a:t>Standard Types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CE59CE-D342-C467-FD41-45AD3D2DE462}"/>
              </a:ext>
            </a:extLst>
          </p:cNvPr>
          <p:cNvSpPr txBox="1">
            <a:spLocks/>
          </p:cNvSpPr>
          <p:nvPr/>
        </p:nvSpPr>
        <p:spPr>
          <a:xfrm>
            <a:off x="200255" y="1180441"/>
            <a:ext cx="3688079" cy="35182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IE" sz="2000" dirty="0"/>
              <a:t>make a product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IE" sz="2000" dirty="0"/>
              <a:t>manage a process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IE" sz="2000" dirty="0"/>
              <a:t>deliver a service </a:t>
            </a:r>
            <a:endParaRPr lang="en-GB" sz="2000" dirty="0"/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IE" sz="2000" dirty="0"/>
              <a:t>supply materials </a:t>
            </a:r>
          </a:p>
          <a:p>
            <a:pPr marL="623888" lvl="2" indent="-263525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C4122F"/>
                </a:solidFill>
                <a:latin typeface="+mj-lt"/>
                <a:ea typeface="+mj-ea"/>
                <a:cs typeface="+mj-cs"/>
              </a:rPr>
              <a:t>Voluntary</a:t>
            </a:r>
            <a:endParaRPr lang="en-US" b="1" dirty="0">
              <a:solidFill>
                <a:srgbClr val="C4122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07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80"/>
    </mc:Choice>
    <mc:Fallback xmlns="">
      <p:transition spd="slow" advTm="7158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 bwMode="auto">
          <a:xfrm>
            <a:off x="1065175" y="1200150"/>
            <a:ext cx="7164425" cy="40922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baseline="-25000">
              <a:latin typeface="Arial" charset="0"/>
              <a:ea typeface="ヒラギノ角ゴ Pro W3" pitchFamily="-9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017" y="375320"/>
            <a:ext cx="9383543" cy="337173"/>
          </a:xfrm>
        </p:spPr>
        <p:txBody>
          <a:bodyPr>
            <a:noAutofit/>
          </a:bodyPr>
          <a:lstStyle/>
          <a:p>
            <a:pPr algn="l"/>
            <a:br>
              <a:rPr lang="en-GB" sz="3100" b="1" dirty="0">
                <a:latin typeface="Cambria" pitchFamily="18" charset="0"/>
              </a:rPr>
            </a:br>
            <a:endParaRPr lang="en-GB" sz="3100" i="1" dirty="0">
              <a:latin typeface="Cambria" pitchFamily="18" charset="0"/>
            </a:endParaRPr>
          </a:p>
        </p:txBody>
      </p:sp>
      <p:grpSp>
        <p:nvGrpSpPr>
          <p:cNvPr id="46" name="Group 50"/>
          <p:cNvGrpSpPr>
            <a:grpSpLocks/>
          </p:cNvGrpSpPr>
          <p:nvPr/>
        </p:nvGrpSpPr>
        <p:grpSpPr bwMode="auto">
          <a:xfrm>
            <a:off x="422503" y="915566"/>
            <a:ext cx="7801566" cy="4097368"/>
            <a:chOff x="-2544894" y="-142392"/>
            <a:chExt cx="13105320" cy="7098958"/>
          </a:xfrm>
        </p:grpSpPr>
        <p:sp>
          <p:nvSpPr>
            <p:cNvPr id="54" name="Line 19"/>
            <p:cNvSpPr>
              <a:spLocks noChangeShapeType="1"/>
            </p:cNvSpPr>
            <p:nvPr/>
          </p:nvSpPr>
          <p:spPr bwMode="auto">
            <a:xfrm>
              <a:off x="-1474604" y="6247971"/>
              <a:ext cx="12035030" cy="3061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lIns="62209" tIns="31105" rIns="62209" bIns="31105"/>
            <a:lstStyle/>
            <a:p>
              <a:pPr algn="ctr" defTabSz="685800" eaLnBrk="0" hangingPunct="0">
                <a:defRPr/>
              </a:pPr>
              <a:endParaRPr lang="en-US" sz="1500" kern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 flipV="1">
              <a:off x="-1474601" y="-142392"/>
              <a:ext cx="0" cy="636838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lIns="62209" tIns="31105" rIns="62209" bIns="31105"/>
            <a:lstStyle/>
            <a:p>
              <a:pPr algn="ctr" defTabSz="685800" eaLnBrk="0" hangingPunct="0">
                <a:defRPr/>
              </a:pPr>
              <a:endParaRPr lang="en-US" sz="1500" kern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56" name="Text Box 26"/>
            <p:cNvSpPr txBox="1">
              <a:spLocks noChangeArrowheads="1"/>
            </p:cNvSpPr>
            <p:nvPr/>
          </p:nvSpPr>
          <p:spPr bwMode="auto">
            <a:xfrm rot="10800000">
              <a:off x="-2544894" y="494038"/>
              <a:ext cx="1034938" cy="1547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 wrap="none" lIns="61229" tIns="31839" rIns="61229" bIns="31839">
              <a:spAutoFit/>
            </a:bodyPr>
            <a:lstStyle/>
            <a:p>
              <a:pPr algn="ctr" defTabSz="685800" eaLnBrk="0" hangingPunct="0">
                <a:tabLst>
                  <a:tab pos="0" algn="l"/>
                  <a:tab pos="303610" algn="l"/>
                  <a:tab pos="609600" algn="l"/>
                  <a:tab pos="915591" algn="l"/>
                  <a:tab pos="1220391" algn="l"/>
                  <a:tab pos="1526381" algn="l"/>
                  <a:tab pos="1832372" algn="l"/>
                  <a:tab pos="2138363" algn="l"/>
                  <a:tab pos="2443163" algn="l"/>
                  <a:tab pos="2749154" algn="l"/>
                  <a:tab pos="3055144" algn="l"/>
                  <a:tab pos="3359944" algn="l"/>
                  <a:tab pos="3665935" algn="l"/>
                  <a:tab pos="3971925" algn="l"/>
                  <a:tab pos="4277916" algn="l"/>
                  <a:tab pos="4582716" algn="l"/>
                  <a:tab pos="4888706" algn="l"/>
                  <a:tab pos="5194697" algn="l"/>
                  <a:tab pos="5499497" algn="l"/>
                  <a:tab pos="5805488" algn="l"/>
                  <a:tab pos="6111479" algn="l"/>
                </a:tabLst>
                <a:defRPr/>
              </a:pPr>
              <a:r>
                <a:rPr lang="en-GB" sz="3200" kern="0" dirty="0">
                  <a:solidFill>
                    <a:schemeClr val="accent3">
                      <a:lumMod val="85000"/>
                    </a:schemeClr>
                  </a:solidFill>
                  <a:latin typeface="Gill Sans MT" pitchFamily="34" charset="0"/>
                  <a:ea typeface="MS Gothic" pitchFamily="49" charset="-128"/>
                </a:rPr>
                <a:t>Scale</a:t>
              </a:r>
              <a:endParaRPr lang="en-GB" sz="1500" kern="0" dirty="0">
                <a:solidFill>
                  <a:schemeClr val="accent3">
                    <a:lumMod val="85000"/>
                  </a:schemeClr>
                </a:solidFill>
                <a:latin typeface="Gill Sans MT" pitchFamily="34" charset="0"/>
                <a:ea typeface="MS Gothic" pitchFamily="49" charset="-128"/>
              </a:endParaRPr>
            </a:p>
          </p:txBody>
        </p:sp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1280569" y="6311920"/>
              <a:ext cx="7841738" cy="6446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61229" tIns="31839" rIns="61229" bIns="31839">
              <a:spAutoFit/>
            </a:bodyPr>
            <a:lstStyle/>
            <a:p>
              <a:pPr algn="ctr" defTabSz="685800" eaLnBrk="0" hangingPunct="0">
                <a:tabLst>
                  <a:tab pos="0" algn="l"/>
                  <a:tab pos="303610" algn="l"/>
                  <a:tab pos="609600" algn="l"/>
                  <a:tab pos="915591" algn="l"/>
                  <a:tab pos="1220391" algn="l"/>
                  <a:tab pos="1526381" algn="l"/>
                  <a:tab pos="1832372" algn="l"/>
                  <a:tab pos="2138363" algn="l"/>
                  <a:tab pos="2443163" algn="l"/>
                  <a:tab pos="2749154" algn="l"/>
                  <a:tab pos="3055144" algn="l"/>
                  <a:tab pos="3359944" algn="l"/>
                  <a:tab pos="3665935" algn="l"/>
                  <a:tab pos="3971925" algn="l"/>
                  <a:tab pos="4277916" algn="l"/>
                  <a:tab pos="4582716" algn="l"/>
                  <a:tab pos="4888706" algn="l"/>
                  <a:tab pos="5194697" algn="l"/>
                  <a:tab pos="5499497" algn="l"/>
                  <a:tab pos="5805488" algn="l"/>
                  <a:tab pos="6111479" algn="l"/>
                </a:tabLst>
                <a:defRPr/>
              </a:pPr>
              <a:r>
                <a:rPr lang="en-GB" sz="2000" kern="0" dirty="0">
                  <a:solidFill>
                    <a:srgbClr val="000000"/>
                  </a:solidFill>
                  <a:latin typeface="Gill Sans MT" pitchFamily="34" charset="0"/>
                  <a:ea typeface="MS Gothic" pitchFamily="49" charset="-128"/>
                </a:rPr>
                <a:t>Market / Technology Readiness Level  </a:t>
              </a:r>
              <a:r>
                <a:rPr lang="en-GB" sz="1500" b="1" kern="0" dirty="0">
                  <a:solidFill>
                    <a:sysClr val="windowText" lastClr="000000"/>
                  </a:solidFill>
                  <a:latin typeface="Gill Sans MT" pitchFamily="34" charset="0"/>
                  <a:ea typeface="MS Gothic" pitchFamily="49" charset="-128"/>
                </a:rPr>
                <a:t>(TRL)</a:t>
              </a:r>
              <a:endParaRPr lang="en-GB" sz="1200" b="1" kern="0" dirty="0">
                <a:solidFill>
                  <a:sysClr val="windowText" lastClr="000000"/>
                </a:solidFill>
                <a:latin typeface="Gill Sans MT" pitchFamily="34" charset="0"/>
                <a:ea typeface="MS Gothic" pitchFamily="49" charset="-128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1897045" y="2879428"/>
            <a:ext cx="5314948" cy="962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E" sz="1350" kern="0">
              <a:solidFill>
                <a:sysClr val="windowText" lastClr="0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55895" y="3197632"/>
            <a:ext cx="1827744" cy="9667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2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&amp; Measurement </a:t>
            </a:r>
            <a:br>
              <a:rPr lang="en-GB" sz="12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 </a:t>
            </a:r>
            <a:br>
              <a:rPr lang="en-GB" sz="12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88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(Data Quality / Integrity)</a:t>
            </a:r>
          </a:p>
          <a:p>
            <a:pPr algn="ctr" defTabSz="685800">
              <a:defRPr/>
            </a:pPr>
            <a:endParaRPr lang="en-GB" sz="900" kern="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37350" y="3090579"/>
            <a:ext cx="1954381" cy="889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200" kern="0" dirty="0">
                <a:latin typeface="Arial" panose="020B0604020202020204" pitchFamily="34" charset="0"/>
                <a:cs typeface="Arial" panose="020B0604020202020204" pitchFamily="34" charset="0"/>
              </a:rPr>
              <a:t>Interface Standards</a:t>
            </a:r>
          </a:p>
          <a:p>
            <a:pPr marL="171450" indent="-171450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200" kern="0" dirty="0">
                <a:latin typeface="Arial" panose="020B0604020202020204" pitchFamily="34" charset="0"/>
                <a:cs typeface="Arial" panose="020B0604020202020204" pitchFamily="34" charset="0"/>
              </a:rPr>
              <a:t>Data Format Standards</a:t>
            </a:r>
          </a:p>
          <a:p>
            <a:pPr marL="171450" indent="-171450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200" kern="0" dirty="0">
                <a:latin typeface="Arial" panose="020B0604020202020204" pitchFamily="34" charset="0"/>
                <a:cs typeface="Arial" panose="020B0604020202020204" pitchFamily="34" charset="0"/>
              </a:rPr>
              <a:t>Safety Standards</a:t>
            </a:r>
          </a:p>
        </p:txBody>
      </p:sp>
      <p:sp>
        <p:nvSpPr>
          <p:cNvPr id="33" name="Freccia a destra 3">
            <a:extLst>
              <a:ext uri="{FF2B5EF4-FFF2-40B4-BE49-F238E27FC236}">
                <a16:creationId xmlns:a16="http://schemas.microsoft.com/office/drawing/2014/main" id="{7ACC477E-9C33-40CC-85B6-F75937F243EC}"/>
              </a:ext>
            </a:extLst>
          </p:cNvPr>
          <p:cNvSpPr/>
          <p:nvPr/>
        </p:nvSpPr>
        <p:spPr>
          <a:xfrm>
            <a:off x="1140612" y="2388159"/>
            <a:ext cx="7895883" cy="759655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RD&amp;I Process </a:t>
            </a:r>
            <a:r>
              <a:rPr lang="en-GB" sz="1100" dirty="0">
                <a:solidFill>
                  <a:schemeClr val="tx1"/>
                </a:solidFill>
              </a:rPr>
              <a:t>(technology, product, service development</a:t>
            </a:r>
            <a:r>
              <a:rPr lang="en-GB" sz="1000" dirty="0">
                <a:solidFill>
                  <a:schemeClr val="tx1"/>
                </a:solidFill>
              </a:rPr>
              <a:t>)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44760E-FF00-4CB0-8591-557E6EBC0CDF}"/>
              </a:ext>
            </a:extLst>
          </p:cNvPr>
          <p:cNvSpPr/>
          <p:nvPr/>
        </p:nvSpPr>
        <p:spPr>
          <a:xfrm>
            <a:off x="1203648" y="1625571"/>
            <a:ext cx="4572000" cy="11661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2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Terminology /</a:t>
            </a:r>
            <a:br>
              <a:rPr lang="en-GB" sz="12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Standards</a:t>
            </a:r>
          </a:p>
          <a:p>
            <a:pPr algn="ctr" defTabSz="685800">
              <a:lnSpc>
                <a:spcPct val="150000"/>
              </a:lnSpc>
              <a:defRPr/>
            </a:pPr>
            <a:endParaRPr lang="en-GB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defRPr/>
            </a:pPr>
            <a:endParaRPr lang="en-GB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2D6F8D-07E4-4D56-913B-4C0A3C100BA4}"/>
              </a:ext>
            </a:extLst>
          </p:cNvPr>
          <p:cNvSpPr txBox="1"/>
          <p:nvPr/>
        </p:nvSpPr>
        <p:spPr>
          <a:xfrm>
            <a:off x="3146120" y="1573366"/>
            <a:ext cx="2816797" cy="1103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200" kern="0" dirty="0">
                <a:latin typeface="Arial" panose="020B0604020202020204" pitchFamily="34" charset="0"/>
                <a:cs typeface="Arial" panose="020B0604020202020204" pitchFamily="34" charset="0"/>
              </a:rPr>
              <a:t>Use Cases</a:t>
            </a:r>
          </a:p>
          <a:p>
            <a:pPr marL="171450" indent="-171450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200" kern="0" dirty="0">
                <a:latin typeface="Arial" panose="020B0604020202020204" pitchFamily="34" charset="0"/>
                <a:cs typeface="Arial" panose="020B0604020202020204" pitchFamily="34" charset="0"/>
              </a:rPr>
              <a:t>Reference Architecture Standards</a:t>
            </a:r>
          </a:p>
          <a:p>
            <a:pPr marL="171450" indent="-171450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200" kern="0" dirty="0">
                <a:latin typeface="Arial" panose="020B0604020202020204" pitchFamily="34" charset="0"/>
                <a:cs typeface="Arial" panose="020B0604020202020204" pitchFamily="34" charset="0"/>
              </a:rPr>
              <a:t>Interoperability Standards (e.g. IoT) </a:t>
            </a:r>
          </a:p>
          <a:p>
            <a:pPr algn="ctr" defTabSz="685800">
              <a:lnSpc>
                <a:spcPct val="150000"/>
              </a:lnSpc>
              <a:defRPr/>
            </a:pPr>
            <a:endParaRPr lang="en-IE" sz="900" kern="0" dirty="0">
              <a:solidFill>
                <a:schemeClr val="bg1"/>
              </a:solidFill>
            </a:endParaRPr>
          </a:p>
        </p:txBody>
      </p:sp>
      <p:sp>
        <p:nvSpPr>
          <p:cNvPr id="63" name="Text Box 34">
            <a:extLst>
              <a:ext uri="{FF2B5EF4-FFF2-40B4-BE49-F238E27FC236}">
                <a16:creationId xmlns:a16="http://schemas.microsoft.com/office/drawing/2014/main" id="{DC94B910-3B75-405B-A8B6-7679737F2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097" y="4051702"/>
            <a:ext cx="3005939" cy="525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61229" tIns="31839" rIns="61229" bIns="31839">
            <a:spAutoFit/>
          </a:bodyPr>
          <a:lstStyle/>
          <a:p>
            <a:pPr algn="ctr" defTabSz="685800" eaLnBrk="0" hangingPunct="0">
              <a:buClr>
                <a:srgbClr val="FF0000"/>
              </a:buClr>
              <a:buSzPct val="100000"/>
              <a:tabLst>
                <a:tab pos="0" algn="l"/>
                <a:tab pos="303610" algn="l"/>
                <a:tab pos="609600" algn="l"/>
                <a:tab pos="915591" algn="l"/>
                <a:tab pos="1220391" algn="l"/>
                <a:tab pos="1526381" algn="l"/>
                <a:tab pos="1832372" algn="l"/>
                <a:tab pos="2138363" algn="l"/>
                <a:tab pos="2443163" algn="l"/>
                <a:tab pos="2749154" algn="l"/>
                <a:tab pos="3055144" algn="l"/>
                <a:tab pos="3359944" algn="l"/>
                <a:tab pos="3665935" algn="l"/>
                <a:tab pos="3971925" algn="l"/>
                <a:tab pos="4277916" algn="l"/>
                <a:tab pos="4582716" algn="l"/>
                <a:tab pos="4888706" algn="l"/>
                <a:tab pos="5194697" algn="l"/>
                <a:tab pos="5499497" algn="l"/>
                <a:tab pos="5805488" algn="l"/>
                <a:tab pos="6111479" algn="l"/>
              </a:tabLst>
              <a:defRPr/>
            </a:pPr>
            <a:r>
              <a:rPr lang="en-US" sz="3000" b="1" kern="0" dirty="0">
                <a:solidFill>
                  <a:srgbClr val="FF0000"/>
                </a:solidFill>
                <a:latin typeface="Gill Sans MT" pitchFamily="34" charset="0"/>
                <a:ea typeface="MS Gothic" pitchFamily="49" charset="-128"/>
              </a:rPr>
              <a:t>Basic Research</a:t>
            </a:r>
            <a:endParaRPr lang="en-US" sz="2100" b="1" kern="0" dirty="0">
              <a:solidFill>
                <a:srgbClr val="FF0000"/>
              </a:solidFill>
              <a:latin typeface="Gill Sans MT" pitchFamily="34" charset="0"/>
              <a:ea typeface="MS Gothic" pitchFamily="49" charset="-128"/>
            </a:endParaRPr>
          </a:p>
        </p:txBody>
      </p:sp>
      <p:sp>
        <p:nvSpPr>
          <p:cNvPr id="64" name="Text Box 34">
            <a:extLst>
              <a:ext uri="{FF2B5EF4-FFF2-40B4-BE49-F238E27FC236}">
                <a16:creationId xmlns:a16="http://schemas.microsoft.com/office/drawing/2014/main" id="{56B0C675-9719-4DC3-8070-42992AE75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650" y="909774"/>
            <a:ext cx="3005939" cy="525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61229" tIns="31839" rIns="61229" bIns="31839">
            <a:spAutoFit/>
          </a:bodyPr>
          <a:lstStyle/>
          <a:p>
            <a:pPr algn="ctr" defTabSz="685800" eaLnBrk="0" hangingPunct="0">
              <a:buClr>
                <a:srgbClr val="FF0000"/>
              </a:buClr>
              <a:buSzPct val="100000"/>
              <a:tabLst>
                <a:tab pos="0" algn="l"/>
                <a:tab pos="303610" algn="l"/>
                <a:tab pos="609600" algn="l"/>
                <a:tab pos="915591" algn="l"/>
                <a:tab pos="1220391" algn="l"/>
                <a:tab pos="1526381" algn="l"/>
                <a:tab pos="1832372" algn="l"/>
                <a:tab pos="2138363" algn="l"/>
                <a:tab pos="2443163" algn="l"/>
                <a:tab pos="2749154" algn="l"/>
                <a:tab pos="3055144" algn="l"/>
                <a:tab pos="3359944" algn="l"/>
                <a:tab pos="3665935" algn="l"/>
                <a:tab pos="3971925" algn="l"/>
                <a:tab pos="4277916" algn="l"/>
                <a:tab pos="4582716" algn="l"/>
                <a:tab pos="4888706" algn="l"/>
                <a:tab pos="5194697" algn="l"/>
                <a:tab pos="5499497" algn="l"/>
                <a:tab pos="5805488" algn="l"/>
                <a:tab pos="6111479" algn="l"/>
              </a:tabLst>
              <a:defRPr/>
            </a:pPr>
            <a:r>
              <a:rPr lang="en-US" sz="3000" b="1" kern="0" dirty="0">
                <a:solidFill>
                  <a:srgbClr val="FF0000"/>
                </a:solidFill>
                <a:latin typeface="Gill Sans MT" pitchFamily="34" charset="0"/>
                <a:ea typeface="MS Gothic" pitchFamily="49" charset="-128"/>
              </a:rPr>
              <a:t>Mass Market</a:t>
            </a:r>
            <a:endParaRPr lang="en-US" sz="2100" b="1" kern="0" dirty="0">
              <a:solidFill>
                <a:srgbClr val="FF0000"/>
              </a:solidFill>
              <a:latin typeface="Gill Sans MT" pitchFamily="34" charset="0"/>
              <a:ea typeface="MS Gothic" pitchFamily="49" charset="-12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18478C-195E-4C58-A7CC-1B537126DA3E}"/>
              </a:ext>
            </a:extLst>
          </p:cNvPr>
          <p:cNvGrpSpPr/>
          <p:nvPr/>
        </p:nvGrpSpPr>
        <p:grpSpPr>
          <a:xfrm>
            <a:off x="5398371" y="1572604"/>
            <a:ext cx="3665283" cy="2474848"/>
            <a:chOff x="5398371" y="1572604"/>
            <a:chExt cx="3665283" cy="2474848"/>
          </a:xfrm>
        </p:grpSpPr>
        <p:sp>
          <p:nvSpPr>
            <p:cNvPr id="60" name="TextBox 59"/>
            <p:cNvSpPr txBox="1"/>
            <p:nvPr/>
          </p:nvSpPr>
          <p:spPr>
            <a:xfrm>
              <a:off x="5398371" y="3158298"/>
              <a:ext cx="2021707" cy="8891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 defTabSz="68580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GB" sz="1200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Performance Standards </a:t>
              </a:r>
            </a:p>
            <a:p>
              <a:pPr marL="171450" indent="-171450" defTabSz="68580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GB" sz="1200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Materials Standards</a:t>
              </a:r>
            </a:p>
            <a:p>
              <a:pPr marL="171450" indent="-171450" defTabSz="68580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GB" sz="1200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 Standards</a:t>
              </a:r>
              <a:endParaRPr lang="en-IE" sz="12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144291" y="1572604"/>
              <a:ext cx="2876107" cy="658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lnSpc>
                  <a:spcPct val="150000"/>
                </a:lnSpc>
                <a:defRPr/>
              </a:pPr>
              <a:endParaRPr lang="en-GB" sz="375" kern="0" dirty="0">
                <a:solidFill>
                  <a:schemeClr val="bg1"/>
                </a:solidFill>
              </a:endParaRPr>
            </a:p>
            <a:p>
              <a:pPr marL="171450" indent="-171450" algn="ctr" defTabSz="68580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GB" sz="1200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Management System Standards</a:t>
              </a:r>
            </a:p>
            <a:p>
              <a:pPr algn="ctr" defTabSz="685800">
                <a:lnSpc>
                  <a:spcPct val="150000"/>
                </a:lnSpc>
                <a:defRPr/>
              </a:pPr>
              <a:r>
                <a:rPr lang="en-GB" sz="1000" i="1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(e.g. new ISO Innovation Management Series) 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172C2D7-74AF-45AE-8E88-2B5E2FB5B3F7}"/>
                </a:ext>
              </a:extLst>
            </p:cNvPr>
            <p:cNvSpPr/>
            <p:nvPr/>
          </p:nvSpPr>
          <p:spPr>
            <a:xfrm>
              <a:off x="7340105" y="3176238"/>
              <a:ext cx="1723549" cy="612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1450" indent="-171450" defTabSz="68580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GB" sz="1200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 / Service</a:t>
              </a:r>
              <a:br>
                <a:rPr lang="en-GB" sz="1200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Specific Standards  </a:t>
              </a:r>
            </a:p>
          </p:txBody>
        </p:sp>
      </p:grpSp>
      <p:sp>
        <p:nvSpPr>
          <p:cNvPr id="4" name="Title 4">
            <a:extLst>
              <a:ext uri="{FF2B5EF4-FFF2-40B4-BE49-F238E27FC236}">
                <a16:creationId xmlns:a16="http://schemas.microsoft.com/office/drawing/2014/main" id="{9A52BDD6-00A8-A8E9-730E-3BC49A890672}"/>
              </a:ext>
            </a:extLst>
          </p:cNvPr>
          <p:cNvSpPr txBox="1">
            <a:spLocks/>
          </p:cNvSpPr>
          <p:nvPr/>
        </p:nvSpPr>
        <p:spPr>
          <a:xfrm>
            <a:off x="-9487" y="622"/>
            <a:ext cx="9144000" cy="85725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2400" b="1" dirty="0">
                <a:solidFill>
                  <a:schemeClr val="tx2"/>
                </a:solidFill>
              </a:rPr>
              <a:t>Standards across all TRLs</a:t>
            </a:r>
          </a:p>
        </p:txBody>
      </p:sp>
    </p:spTree>
    <p:extLst>
      <p:ext uri="{BB962C8B-B14F-4D97-AF65-F5344CB8AC3E}">
        <p14:creationId xmlns:p14="http://schemas.microsoft.com/office/powerpoint/2010/main" val="104842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3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D2831E-EA8B-725F-A4A8-126A4D821D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017697"/>
            <a:ext cx="4038600" cy="2614993"/>
          </a:xfr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20113DB-38D3-BEF9-8D1E-308F70FB2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961438"/>
            <a:ext cx="4547738" cy="4153941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rgbClr val="A66D1A"/>
                </a:solidFill>
                <a:latin typeface="wfont_8442a0_0408aadee3f440c58e8590a47249c3c7"/>
              </a:rPr>
              <a:t>Impact at scale - Global audience</a:t>
            </a:r>
          </a:p>
          <a:p>
            <a:r>
              <a:rPr lang="en-IE" sz="2000" dirty="0">
                <a:solidFill>
                  <a:srgbClr val="00B0F0"/>
                </a:solidFill>
                <a:latin typeface="wfont_8442a0_0408aadee3f440c58e8590a47249c3c7"/>
              </a:rPr>
              <a:t>Spread technological advances, interoperability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wfont_8442a0_0408aadee3f440c58e8590a47249c3c7"/>
              </a:rPr>
              <a:t>Shorter time to market</a:t>
            </a:r>
          </a:p>
          <a:p>
            <a:r>
              <a:rPr lang="en-US" sz="2000" dirty="0">
                <a:solidFill>
                  <a:srgbClr val="FF0066"/>
                </a:solidFill>
                <a:latin typeface="wfont_8442a0_0408aadee3f440c58e8590a47249c3c7"/>
              </a:rPr>
              <a:t>Build networks – Transparency, Openness, Consensus, Inclusiveness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wfont_8442a0_0408aadee3f440c58e8590a47249c3c7"/>
              </a:rPr>
              <a:t>Ensure Innovations effectively solve the problems they set out to</a:t>
            </a:r>
          </a:p>
          <a:p>
            <a:r>
              <a:rPr lang="en-US" sz="2000" dirty="0">
                <a:solidFill>
                  <a:schemeClr val="accent6">
                    <a:lumMod val="75000"/>
                    <a:lumOff val="25000"/>
                  </a:schemeClr>
                </a:solidFill>
                <a:latin typeface="wfont_8442a0_0408aadee3f440c58e8590a47249c3c7"/>
              </a:rPr>
              <a:t>Gain access to state-of-the-art knowledge</a:t>
            </a:r>
          </a:p>
          <a:p>
            <a:r>
              <a:rPr lang="en-US" sz="2000" b="1" dirty="0">
                <a:solidFill>
                  <a:srgbClr val="777777"/>
                </a:solidFill>
                <a:latin typeface="wfont_8442a0_0408aadee3f440c58e8590a47249c3c7"/>
              </a:rPr>
              <a:t>IP into a Standard (SEPs</a:t>
            </a:r>
            <a:r>
              <a:rPr lang="en-US" sz="2000" dirty="0">
                <a:solidFill>
                  <a:srgbClr val="777777"/>
                </a:solidFill>
                <a:latin typeface="wfont_8442a0_0408aadee3f440c58e8590a47249c3c7"/>
              </a:rPr>
              <a:t>)</a:t>
            </a:r>
            <a:endParaRPr lang="en-US" sz="2000" b="0" i="0" dirty="0">
              <a:solidFill>
                <a:srgbClr val="777777"/>
              </a:solidFill>
              <a:effectLst/>
              <a:latin typeface="wfont_8442a0_0408aadee3f440c58e8590a47249c3c7"/>
            </a:endParaRPr>
          </a:p>
          <a:p>
            <a:r>
              <a:rPr lang="en-US" sz="2000" b="1" dirty="0">
                <a:solidFill>
                  <a:srgbClr val="FFC000"/>
                </a:solidFill>
                <a:latin typeface="wfont_8442a0_0408aadee3f440c58e8590a47249c3c7"/>
              </a:rPr>
              <a:t>Support regulatory requirements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wfont_8442a0_0408aadee3f440c58e8590a47249c3c7"/>
              </a:rPr>
              <a:t>Opportunity for eventual public procurement</a:t>
            </a:r>
          </a:p>
          <a:p>
            <a:r>
              <a:rPr lang="en-US" sz="2000" dirty="0">
                <a:solidFill>
                  <a:srgbClr val="00B050"/>
                </a:solidFill>
                <a:latin typeface="wfont_8442a0_0408aadee3f440c58e8590a47249c3c7"/>
              </a:rPr>
              <a:t>Sustainability beyond project lifetime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363AA90-BA7A-FDA3-4638-3F503E026C7B}"/>
              </a:ext>
            </a:extLst>
          </p:cNvPr>
          <p:cNvSpPr txBox="1">
            <a:spLocks/>
          </p:cNvSpPr>
          <p:nvPr/>
        </p:nvSpPr>
        <p:spPr>
          <a:xfrm>
            <a:off x="-9487" y="622"/>
            <a:ext cx="9144000" cy="85725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2400" b="1" dirty="0">
                <a:solidFill>
                  <a:schemeClr val="tx2"/>
                </a:solidFill>
              </a:rPr>
              <a:t>Why get involved in Standards Development?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5B4789-E4DA-3275-AA00-C3DA276A6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3632690"/>
            <a:ext cx="1553278" cy="13791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04847F-DA55-231C-B0DB-A840A7B6747F}"/>
              </a:ext>
            </a:extLst>
          </p:cNvPr>
          <p:cNvSpPr txBox="1"/>
          <p:nvPr/>
        </p:nvSpPr>
        <p:spPr>
          <a:xfrm>
            <a:off x="1820376" y="2517315"/>
            <a:ext cx="156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Standards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B02CED-EB9E-4D80-BC1B-3A880CF1D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56" y="3430051"/>
            <a:ext cx="664184" cy="4491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16328A-F097-0D15-F98D-381A14C83E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3335" y="3560017"/>
            <a:ext cx="664184" cy="5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7C2242-D0BD-1B42-093E-260636A6F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590" y="0"/>
            <a:ext cx="9144000" cy="857250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IE" sz="2400" b="1" dirty="0">
                <a:solidFill>
                  <a:schemeClr val="tx2"/>
                </a:solidFill>
              </a:rPr>
              <a:t>Standardization           Research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43C22F-B82E-69E3-190F-1522160B3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726" y="1200150"/>
            <a:ext cx="4038600" cy="3394472"/>
          </a:xfrm>
        </p:spPr>
        <p:txBody>
          <a:bodyPr>
            <a:normAutofit lnSpcReduction="10000"/>
          </a:bodyPr>
          <a:lstStyle/>
          <a:p>
            <a:r>
              <a:rPr lang="en-IE" sz="1600" dirty="0"/>
              <a:t>Standardization and research are mutually supportive</a:t>
            </a:r>
          </a:p>
          <a:p>
            <a:endParaRPr lang="en-IE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IE" sz="1600" dirty="0"/>
              <a:t>Research produces knowledge that can flow into standards </a:t>
            </a:r>
          </a:p>
          <a:p>
            <a:endParaRPr lang="en-IE" sz="1600" dirty="0"/>
          </a:p>
          <a:p>
            <a:r>
              <a:rPr lang="en-IE" sz="1600" dirty="0"/>
              <a:t>Standards can serve as a knowledge source for further/new R&amp;D projects</a:t>
            </a:r>
          </a:p>
          <a:p>
            <a:endParaRPr lang="en-IE" sz="1600" dirty="0"/>
          </a:p>
          <a:p>
            <a:r>
              <a:rPr lang="en-IE" sz="1600" dirty="0"/>
              <a:t>Prevents the reinvention of the wheel and stimulates ideas for new research projects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0F397D-8A0E-5E95-E96C-4B9154B05C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74814" y="1200150"/>
            <a:ext cx="3785372" cy="3394075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31DCFD-E311-133A-53E8-37F7E197F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85" y="1059582"/>
            <a:ext cx="634283" cy="648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091D63-6197-AFD0-CB4A-8CCF02A4B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85" y="2393642"/>
            <a:ext cx="587082" cy="5679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7DF89D-3DFD-BE8C-D6D9-FE5C8B5E33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30" y="3596209"/>
            <a:ext cx="828791" cy="6906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CF65BE-DDD1-DD17-21B1-18E867FDBD46}"/>
              </a:ext>
            </a:extLst>
          </p:cNvPr>
          <p:cNvSpPr/>
          <p:nvPr/>
        </p:nvSpPr>
        <p:spPr>
          <a:xfrm>
            <a:off x="753726" y="2067694"/>
            <a:ext cx="253228" cy="144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F3E8C7-3F05-3473-C4F7-C84E5D95F74D}"/>
              </a:ext>
            </a:extLst>
          </p:cNvPr>
          <p:cNvSpPr txBox="1"/>
          <p:nvPr/>
        </p:nvSpPr>
        <p:spPr>
          <a:xfrm>
            <a:off x="7546234" y="478323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i="1" dirty="0"/>
              <a:t>Source: ETSI - Understanding ICT Standardization</a:t>
            </a: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1580C25A-09B4-D566-F859-E4E03CBFA338}"/>
              </a:ext>
            </a:extLst>
          </p:cNvPr>
          <p:cNvSpPr/>
          <p:nvPr/>
        </p:nvSpPr>
        <p:spPr>
          <a:xfrm>
            <a:off x="4716016" y="359742"/>
            <a:ext cx="792088" cy="189136"/>
          </a:xfrm>
          <a:prstGeom prst="left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826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7813C72-9CD2-9749-54A9-F1018A1D1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772" y="843558"/>
            <a:ext cx="1599227" cy="1047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BD3FC8-A46B-40A8-B39A-FC558318DE3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149" y="3162701"/>
            <a:ext cx="3361823" cy="17164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DFE827-3B51-391B-0487-CF624E784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2652163"/>
            <a:ext cx="2398095" cy="9145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7009FF-3F43-D0AE-D3D4-EF59A0353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30689">
            <a:off x="323159" y="2639447"/>
            <a:ext cx="1466403" cy="1941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BB7D823-2551-02B8-539D-6C9E7CF210BB}"/>
              </a:ext>
            </a:extLst>
          </p:cNvPr>
          <p:cNvSpPr/>
          <p:nvPr/>
        </p:nvSpPr>
        <p:spPr>
          <a:xfrm>
            <a:off x="5580112" y="3598541"/>
            <a:ext cx="3702479" cy="1479319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</a:pPr>
            <a:endParaRPr lang="en-IE" sz="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378"/>
            <a:r>
              <a:rPr 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“Europe’s R&amp;I, including via Horizon Europe and its other </a:t>
            </a:r>
            <a:r>
              <a:rPr lang="en-US" sz="1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needs to be exploited more in identifying and transferring relevant research into standards” – European Commission </a:t>
            </a:r>
            <a:endParaRPr lang="en-IE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0FF127-E84D-9498-484F-07D17C8D7928}"/>
              </a:ext>
            </a:extLst>
          </p:cNvPr>
          <p:cNvSpPr/>
          <p:nvPr/>
        </p:nvSpPr>
        <p:spPr>
          <a:xfrm>
            <a:off x="3913902" y="935703"/>
            <a:ext cx="3332419" cy="1716460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Strategic importance of standardisation</a:t>
            </a:r>
          </a:p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</a:pPr>
            <a:endParaRPr lang="en-IE" sz="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E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Raise Awareness among Researchers and Innovators and TTOs</a:t>
            </a:r>
            <a:endParaRPr lang="en-IE" sz="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8D7E666-17D3-86A6-6077-FAE7A78A4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58015"/>
          </a:xfrm>
          <a:solidFill>
            <a:srgbClr val="C4122F"/>
          </a:solidFill>
        </p:spPr>
        <p:txBody>
          <a:bodyPr vert="horz" lIns="68580" tIns="34290" rIns="68580" bIns="34290" rtlCol="0" anchor="b">
            <a:noAutofit/>
          </a:bodyPr>
          <a:lstStyle/>
          <a:p>
            <a:r>
              <a:rPr lang="en-IE" sz="2400" b="1" dirty="0">
                <a:solidFill>
                  <a:schemeClr val="tx2"/>
                </a:solidFill>
              </a:rPr>
              <a:t>Code of Practice on Standardization for Researchers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7653E27-B0C5-B6E0-108E-46D9D76019A7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9144000" cy="843559"/>
          </a:xfrm>
          <a:prstGeom prst="rect">
            <a:avLst/>
          </a:prstGeom>
          <a:solidFill>
            <a:srgbClr val="C4122F"/>
          </a:solidFill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2400" dirty="0">
                <a:solidFill>
                  <a:schemeClr val="tx2"/>
                </a:solidFill>
              </a:rPr>
              <a:t>Code of Practice on Standardization in the European Research Area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AEF443-BC8A-0256-3CD7-212BA9E88E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73673"/>
            <a:ext cx="3833845" cy="1716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4B2F0-783A-83C3-4F50-4E3EB75F90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4959" y="1920652"/>
            <a:ext cx="1759040" cy="99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18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9268603-8769-738E-8D3D-015D79A24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831" y="3466408"/>
            <a:ext cx="1143161" cy="5827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F73613-637B-6900-0D47-8E154CF4C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751" y="4400898"/>
            <a:ext cx="3167506" cy="599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9F6B5C-92F4-0C75-E6B1-AB6A310EB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8861" y="2159198"/>
            <a:ext cx="2560232" cy="593945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990F550E-119A-3A56-A064-EB83850B34CA}"/>
              </a:ext>
            </a:extLst>
          </p:cNvPr>
          <p:cNvGrpSpPr/>
          <p:nvPr/>
        </p:nvGrpSpPr>
        <p:grpSpPr>
          <a:xfrm>
            <a:off x="232298" y="893002"/>
            <a:ext cx="3709878" cy="1353405"/>
            <a:chOff x="232298" y="893002"/>
            <a:chExt cx="3709878" cy="1353405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EF348F3-1018-C2C1-0156-464B8EBD0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2298" y="893002"/>
              <a:ext cx="3691629" cy="135340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E255226-107E-8659-8F91-532EFBDC2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21275" y="1426628"/>
              <a:ext cx="2020901" cy="488099"/>
            </a:xfrm>
            <a:prstGeom prst="rect">
              <a:avLst/>
            </a:prstGeom>
          </p:spPr>
        </p:pic>
      </p:grpSp>
      <p:sp>
        <p:nvSpPr>
          <p:cNvPr id="29" name="Title 4">
            <a:extLst>
              <a:ext uri="{FF2B5EF4-FFF2-40B4-BE49-F238E27FC236}">
                <a16:creationId xmlns:a16="http://schemas.microsoft.com/office/drawing/2014/main" id="{E50E85F7-8BB9-FB58-AE14-0141C306DFCA}"/>
              </a:ext>
            </a:extLst>
          </p:cNvPr>
          <p:cNvSpPr txBox="1">
            <a:spLocks/>
          </p:cNvSpPr>
          <p:nvPr/>
        </p:nvSpPr>
        <p:spPr>
          <a:xfrm>
            <a:off x="-9487" y="622"/>
            <a:ext cx="9144000" cy="85725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2400" b="1" dirty="0">
                <a:solidFill>
                  <a:schemeClr val="tx2"/>
                </a:solidFill>
              </a:rPr>
              <a:t>Irish RD&amp;I Standardisation Leaders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C5D07E1-D21A-81EE-0716-FB3920D27787}"/>
              </a:ext>
            </a:extLst>
          </p:cNvPr>
          <p:cNvGrpSpPr/>
          <p:nvPr/>
        </p:nvGrpSpPr>
        <p:grpSpPr>
          <a:xfrm>
            <a:off x="189469" y="3440865"/>
            <a:ext cx="3675372" cy="1069911"/>
            <a:chOff x="189327" y="3343492"/>
            <a:chExt cx="3675372" cy="106991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8FAE46E-05DB-3F52-A82D-F30DE578B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9327" y="3343492"/>
              <a:ext cx="1967447" cy="106991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BDF44F-B832-603C-EA65-B4C3626B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40169" y="3479856"/>
              <a:ext cx="2724530" cy="885949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127A00FC-B807-9FAF-E2EF-370E134183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0032" y="3597278"/>
            <a:ext cx="990738" cy="83831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5ED3B7B-346B-CDE1-0D7F-0AE2D7EC53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8096" y="4031473"/>
            <a:ext cx="1686160" cy="5906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0D7B8E2-132D-9D14-F034-54CCCBB130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8970" y="4463178"/>
            <a:ext cx="1296536" cy="55645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626C372-04BE-841A-05C8-64ED41E89E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47111" y="3407735"/>
            <a:ext cx="2166073" cy="6237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5B05CF-D190-2530-9154-540351AC2B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14092" y="4248377"/>
            <a:ext cx="1464545" cy="67901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D25B19-8721-EA7A-14D9-AC34AC01A7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15"/>
          <a:stretch>
            <a:fillRect/>
          </a:stretch>
        </p:blipFill>
        <p:spPr>
          <a:xfrm>
            <a:off x="2174406" y="2647531"/>
            <a:ext cx="2741086" cy="790223"/>
          </a:xfr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13AE9700-72A2-3201-E269-10B2624704DD}"/>
              </a:ext>
            </a:extLst>
          </p:cNvPr>
          <p:cNvGrpSpPr/>
          <p:nvPr/>
        </p:nvGrpSpPr>
        <p:grpSpPr>
          <a:xfrm>
            <a:off x="4242574" y="878847"/>
            <a:ext cx="3167506" cy="1524213"/>
            <a:chOff x="4242574" y="878847"/>
            <a:chExt cx="3167506" cy="15242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34CF1CA-A76E-8E25-A6BC-FD640D0BE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242574" y="878847"/>
              <a:ext cx="3167506" cy="1524213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0315D23-4093-45D4-2558-F1E2E160634D}"/>
                </a:ext>
              </a:extLst>
            </p:cNvPr>
            <p:cNvSpPr txBox="1"/>
            <p:nvPr/>
          </p:nvSpPr>
          <p:spPr>
            <a:xfrm>
              <a:off x="5357870" y="1284437"/>
              <a:ext cx="13490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050" dirty="0"/>
                <a:t>Sweta Malik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9D91111-D1FA-24CB-14A6-4E815B0A8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440746" y="1480700"/>
              <a:ext cx="1510940" cy="408495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B06B371-3E49-4EB5-C662-6B49E872C5AA}"/>
              </a:ext>
            </a:extLst>
          </p:cNvPr>
          <p:cNvGrpSpPr/>
          <p:nvPr/>
        </p:nvGrpSpPr>
        <p:grpSpPr>
          <a:xfrm>
            <a:off x="6341176" y="1992483"/>
            <a:ext cx="2367386" cy="1319438"/>
            <a:chOff x="5724128" y="1893274"/>
            <a:chExt cx="2367386" cy="1319438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9F9A539-F190-A13D-4CAC-025AEE330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724128" y="1893274"/>
              <a:ext cx="2367386" cy="131943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450786A-C15F-9AA0-D726-6C7898ED0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506484" y="2525539"/>
              <a:ext cx="1355544" cy="576106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108F717-734E-2184-9558-C3C77791447C}"/>
              </a:ext>
            </a:extLst>
          </p:cNvPr>
          <p:cNvGrpSpPr/>
          <p:nvPr/>
        </p:nvGrpSpPr>
        <p:grpSpPr>
          <a:xfrm>
            <a:off x="57887" y="2271489"/>
            <a:ext cx="2421009" cy="1119302"/>
            <a:chOff x="57887" y="2271489"/>
            <a:chExt cx="2421009" cy="111930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F1BC2C2-5CD8-8FE0-ADF9-7E32DB22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7887" y="2271489"/>
              <a:ext cx="1104984" cy="66052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8DF181C-283E-CF91-F60E-98FB95369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99139" y="2709481"/>
              <a:ext cx="1479757" cy="681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663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SAI Powerpoint Template and Fixed Intro 2018">
  <a:themeElements>
    <a:clrScheme name="NSAI Colours">
      <a:dk1>
        <a:sysClr val="windowText" lastClr="000000"/>
      </a:dk1>
      <a:lt1>
        <a:srgbClr val="7F7F7F"/>
      </a:lt1>
      <a:dk2>
        <a:srgbClr val="FFFFFF"/>
      </a:dk2>
      <a:lt2>
        <a:srgbClr val="FFFFFF"/>
      </a:lt2>
      <a:accent1>
        <a:srgbClr val="B50938"/>
      </a:accent1>
      <a:accent2>
        <a:srgbClr val="7F7F7F"/>
      </a:accent2>
      <a:accent3>
        <a:srgbClr val="0C0C0C"/>
      </a:accent3>
      <a:accent4>
        <a:srgbClr val="31859B"/>
      </a:accent4>
      <a:accent5>
        <a:srgbClr val="76923C"/>
      </a:accent5>
      <a:accent6>
        <a:srgbClr val="5F0060"/>
      </a:accent6>
      <a:hlink>
        <a:srgbClr val="B50938"/>
      </a:hlink>
      <a:folHlink>
        <a:srgbClr val="5F0060"/>
      </a:folHlink>
    </a:clrScheme>
    <a:fontScheme name="NSAI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NSAI Powerpoint Template 2018</Template>
  <TotalTime>1</TotalTime>
  <Words>660</Words>
  <Application>Microsoft Office PowerPoint</Application>
  <PresentationFormat>On-screen Show (16:9)</PresentationFormat>
  <Paragraphs>105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Cambria</vt:lpstr>
      <vt:lpstr>Courier New</vt:lpstr>
      <vt:lpstr>Gill Sans MT</vt:lpstr>
      <vt:lpstr>Montserrat</vt:lpstr>
      <vt:lpstr>Open Sans</vt:lpstr>
      <vt:lpstr>Rubik</vt:lpstr>
      <vt:lpstr>Verdana</vt:lpstr>
      <vt:lpstr>wfont_8442a0_0408aadee3f440c58e8590a47249c3c7</vt:lpstr>
      <vt:lpstr>Wingdings</vt:lpstr>
      <vt:lpstr>NSAI Powerpoint Template and Fixed Intro 2018</vt:lpstr>
      <vt:lpstr>Standards Focusing on Research &amp; Development</vt:lpstr>
      <vt:lpstr>National Standards Authority of Ireland (NSAI)</vt:lpstr>
      <vt:lpstr>PowerPoint Presentation</vt:lpstr>
      <vt:lpstr>Standard Types</vt:lpstr>
      <vt:lpstr> </vt:lpstr>
      <vt:lpstr>PowerPoint Presentation</vt:lpstr>
      <vt:lpstr>Standardization           Research</vt:lpstr>
      <vt:lpstr>Code of Practice on Standardization for Researchers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Noleen Campbell</dc:creator>
  <cp:lastModifiedBy>Gavin, Maria</cp:lastModifiedBy>
  <cp:revision>2</cp:revision>
  <dcterms:created xsi:type="dcterms:W3CDTF">2024-03-15T15:09:30Z</dcterms:created>
  <dcterms:modified xsi:type="dcterms:W3CDTF">2024-04-16T10:24:05Z</dcterms:modified>
</cp:coreProperties>
</file>