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3" r:id="rId5"/>
    <p:sldId id="461" r:id="rId6"/>
    <p:sldId id="464" r:id="rId7"/>
    <p:sldId id="465" r:id="rId8"/>
    <p:sldId id="463" r:id="rId9"/>
    <p:sldId id="460" r:id="rId1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DDER David (RTD)" initials="LD(" lastIdx="1" clrIdx="0">
    <p:extLst>
      <p:ext uri="{19B8F6BF-5375-455C-9EA6-DF929625EA0E}">
        <p15:presenceInfo xmlns:p15="http://schemas.microsoft.com/office/powerpoint/2012/main" userId="S-1-5-21-1606980848-2025429265-839522115-1023929" providerId="AD"/>
      </p:ext>
    </p:extLst>
  </p:cmAuthor>
  <p:cmAuthor id="2" name="KARAGIANNIDOU Agni (RTD)" initials="KA(" lastIdx="11" clrIdx="1">
    <p:extLst>
      <p:ext uri="{19B8F6BF-5375-455C-9EA6-DF929625EA0E}">
        <p15:presenceInfo xmlns:p15="http://schemas.microsoft.com/office/powerpoint/2012/main" userId="S-1-5-21-1606980848-2025429265-839522115-283354" providerId="AD"/>
      </p:ext>
    </p:extLst>
  </p:cmAuthor>
  <p:cmAuthor id="3" name="BRENIER Patrick (RTD)" initials="BP(" lastIdx="0" clrIdx="2">
    <p:extLst>
      <p:ext uri="{19B8F6BF-5375-455C-9EA6-DF929625EA0E}">
        <p15:presenceInfo xmlns:p15="http://schemas.microsoft.com/office/powerpoint/2012/main" userId="S-1-5-21-1606980848-2025429265-839522115-58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8FCC"/>
    <a:srgbClr val="000000"/>
    <a:srgbClr val="D7540B"/>
    <a:srgbClr val="1A3A50"/>
    <a:srgbClr val="1B3B51"/>
    <a:srgbClr val="FE6C3D"/>
    <a:srgbClr val="1EBAD2"/>
    <a:srgbClr val="E23214"/>
    <a:srgbClr val="FFE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498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2064"/>
    </p:cViewPr>
  </p:sorterViewPr>
  <p:notesViewPr>
    <p:cSldViewPr snapToGrid="0">
      <p:cViewPr varScale="1">
        <p:scale>
          <a:sx n="44" d="100"/>
          <a:sy n="44" d="100"/>
        </p:scale>
        <p:origin x="162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3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tabLst>
                <a:tab pos="457200" algn="l"/>
              </a:tabLst>
            </a:pPr>
            <a:br>
              <a:rPr lang="en-IE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tabLst>
                <a:tab pos="457200" algn="l"/>
              </a:tabLst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1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5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125"/>
            <a:ext cx="12194204" cy="6859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2" y="5963138"/>
            <a:ext cx="2137513" cy="561152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465440"/>
            <a:ext cx="10515600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4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t="-515" r="3266" b="515"/>
          <a:stretch/>
        </p:blipFill>
        <p:spPr>
          <a:xfrm>
            <a:off x="0" y="855480"/>
            <a:ext cx="7742014" cy="6018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180" y="-1"/>
            <a:ext cx="12219550" cy="6873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83EE2-DF23-764B-9AD3-EE6CB7D13A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2" y="5963138"/>
            <a:ext cx="2137513" cy="5611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2BFE1B-FBB4-2040-995D-1B6613A6158F}"/>
              </a:ext>
            </a:extLst>
          </p:cNvPr>
          <p:cNvSpPr txBox="1"/>
          <p:nvPr userDrawn="1"/>
        </p:nvSpPr>
        <p:spPr>
          <a:xfrm rot="16200000">
            <a:off x="11538847" y="3877360"/>
            <a:ext cx="10967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316B93"/>
                </a:solidFill>
                <a:latin typeface="EC Square Sans Pro" panose="020B0506040000020004" pitchFamily="34" charset="0"/>
              </a:rPr>
              <a:t>© European Union, 2022</a:t>
            </a:r>
          </a:p>
        </p:txBody>
      </p:sp>
    </p:spTree>
    <p:extLst>
      <p:ext uri="{BB962C8B-B14F-4D97-AF65-F5344CB8AC3E}">
        <p14:creationId xmlns:p14="http://schemas.microsoft.com/office/powerpoint/2010/main" val="228395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-19" b="49812"/>
          <a:stretch/>
        </p:blipFill>
        <p:spPr>
          <a:xfrm>
            <a:off x="2368" y="1"/>
            <a:ext cx="12187262" cy="34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" y="1073774"/>
            <a:ext cx="12190313" cy="57842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03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8" r="126" b="34569"/>
          <a:stretch/>
        </p:blipFill>
        <p:spPr>
          <a:xfrm>
            <a:off x="1" y="-106318"/>
            <a:ext cx="12191999" cy="15081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05401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68000"/>
            <a:ext cx="10515600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199" y="465440"/>
            <a:ext cx="10515600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2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3258" y="1709739"/>
            <a:ext cx="6487886" cy="3433429"/>
          </a:xfrm>
        </p:spPr>
        <p:txBody>
          <a:bodyPr anchor="t" anchorCtr="0">
            <a:noAutofit/>
          </a:bodyPr>
          <a:lstStyle>
            <a:lvl1pPr>
              <a:defRPr sz="36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8E5ACF-C23B-564C-94EF-3AB3746CD8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2" y="5963138"/>
            <a:ext cx="2137513" cy="561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DD2D03-B78D-9941-942C-A45D171C47FC}"/>
              </a:ext>
            </a:extLst>
          </p:cNvPr>
          <p:cNvSpPr txBox="1"/>
          <p:nvPr userDrawn="1"/>
        </p:nvSpPr>
        <p:spPr>
          <a:xfrm rot="16200000">
            <a:off x="-411399" y="2778038"/>
            <a:ext cx="10967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316B93"/>
                </a:solidFill>
                <a:latin typeface="EC Square Sans Pro" panose="020B0506040000020004" pitchFamily="34" charset="0"/>
              </a:rPr>
              <a:t>© European Union, 2022</a:t>
            </a:r>
          </a:p>
        </p:txBody>
      </p:sp>
    </p:spTree>
    <p:extLst>
      <p:ext uri="{BB962C8B-B14F-4D97-AF65-F5344CB8AC3E}">
        <p14:creationId xmlns:p14="http://schemas.microsoft.com/office/powerpoint/2010/main" val="232137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4"/>
            <a:ext cx="12204000" cy="68647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3258" y="1709739"/>
            <a:ext cx="6487886" cy="3433429"/>
          </a:xfrm>
        </p:spPr>
        <p:txBody>
          <a:bodyPr anchor="t" anchorCtr="0">
            <a:noAutofit/>
          </a:bodyPr>
          <a:lstStyle>
            <a:lvl1pPr>
              <a:defRPr sz="36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88A31-E5EB-5841-92F0-7276675C6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2" y="5963138"/>
            <a:ext cx="2137513" cy="5611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93F147-E0A6-6F4B-88BD-03C350AE0AE5}"/>
              </a:ext>
            </a:extLst>
          </p:cNvPr>
          <p:cNvSpPr txBox="1"/>
          <p:nvPr userDrawn="1"/>
        </p:nvSpPr>
        <p:spPr>
          <a:xfrm rot="16200000">
            <a:off x="-411399" y="2905038"/>
            <a:ext cx="10967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316B93"/>
                </a:solidFill>
                <a:latin typeface="EC Square Sans Pro" panose="020B0506040000020004" pitchFamily="34" charset="0"/>
              </a:rPr>
              <a:t>© European Union, 2022</a:t>
            </a:r>
          </a:p>
        </p:txBody>
      </p:sp>
    </p:spTree>
    <p:extLst>
      <p:ext uri="{BB962C8B-B14F-4D97-AF65-F5344CB8AC3E}">
        <p14:creationId xmlns:p14="http://schemas.microsoft.com/office/powerpoint/2010/main" val="382312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4"/>
            <a:ext cx="12204000" cy="68647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3258" y="1709739"/>
            <a:ext cx="6487886" cy="3433429"/>
          </a:xfrm>
        </p:spPr>
        <p:txBody>
          <a:bodyPr anchor="t" anchorCtr="0">
            <a:noAutofit/>
          </a:bodyPr>
          <a:lstStyle>
            <a:lvl1pPr>
              <a:defRPr sz="36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0AE318-FAA3-8C4E-BC6F-025E55B1DC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2" y="5963138"/>
            <a:ext cx="2137513" cy="561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C5D9E1-8F2F-F343-848C-503BB18AF60B}"/>
              </a:ext>
            </a:extLst>
          </p:cNvPr>
          <p:cNvSpPr txBox="1"/>
          <p:nvPr userDrawn="1"/>
        </p:nvSpPr>
        <p:spPr>
          <a:xfrm rot="16200000">
            <a:off x="-411399" y="2028738"/>
            <a:ext cx="10967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316B93"/>
                </a:solidFill>
                <a:latin typeface="EC Square Sans Pro" panose="020B0506040000020004" pitchFamily="34" charset="0"/>
              </a:rPr>
              <a:t>© European Union, 2022</a:t>
            </a:r>
          </a:p>
        </p:txBody>
      </p:sp>
    </p:spTree>
    <p:extLst>
      <p:ext uri="{BB962C8B-B14F-4D97-AF65-F5344CB8AC3E}">
        <p14:creationId xmlns:p14="http://schemas.microsoft.com/office/powerpoint/2010/main" val="426663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03998" cy="686474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3258" y="1709739"/>
            <a:ext cx="6487886" cy="3433429"/>
          </a:xfrm>
        </p:spPr>
        <p:txBody>
          <a:bodyPr anchor="t" anchorCtr="0">
            <a:noAutofit/>
          </a:bodyPr>
          <a:lstStyle>
            <a:lvl1pPr>
              <a:defRPr sz="36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FA7127-3446-2E43-8A6D-9CD2E3692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2" y="5963138"/>
            <a:ext cx="2137513" cy="561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1DF9E3-AEFE-114C-8EF9-858BD1A7BDBF}"/>
              </a:ext>
            </a:extLst>
          </p:cNvPr>
          <p:cNvSpPr txBox="1"/>
          <p:nvPr userDrawn="1"/>
        </p:nvSpPr>
        <p:spPr>
          <a:xfrm rot="16200000">
            <a:off x="-411399" y="2028738"/>
            <a:ext cx="10967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316B93"/>
                </a:solidFill>
                <a:latin typeface="EC Square Sans Pro" panose="020B0506040000020004" pitchFamily="34" charset="0"/>
              </a:rPr>
              <a:t>© European Union, 2022</a:t>
            </a:r>
          </a:p>
        </p:txBody>
      </p:sp>
    </p:spTree>
    <p:extLst>
      <p:ext uri="{BB962C8B-B14F-4D97-AF65-F5344CB8AC3E}">
        <p14:creationId xmlns:p14="http://schemas.microsoft.com/office/powerpoint/2010/main" val="253177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" y="1334"/>
            <a:ext cx="12204000" cy="68647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3184" y="1709739"/>
            <a:ext cx="6635487" cy="3433429"/>
          </a:xfrm>
        </p:spPr>
        <p:txBody>
          <a:bodyPr anchor="t" anchorCtr="0">
            <a:noAutofit/>
          </a:bodyPr>
          <a:lstStyle>
            <a:lvl1pPr>
              <a:defRPr sz="36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D3855-D1D3-A545-8384-7C69495C08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2" y="5963138"/>
            <a:ext cx="2137513" cy="561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F12A3A-55E4-A849-A710-5CAC8F3486F5}"/>
              </a:ext>
            </a:extLst>
          </p:cNvPr>
          <p:cNvSpPr txBox="1"/>
          <p:nvPr userDrawn="1"/>
        </p:nvSpPr>
        <p:spPr>
          <a:xfrm rot="16200000">
            <a:off x="11504026" y="4800811"/>
            <a:ext cx="10967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316B93"/>
                </a:solidFill>
                <a:latin typeface="EC Square Sans Pro" panose="020B0506040000020004" pitchFamily="34" charset="0"/>
              </a:rPr>
              <a:t>© European Union, 2022</a:t>
            </a:r>
          </a:p>
        </p:txBody>
      </p:sp>
    </p:spTree>
    <p:extLst>
      <p:ext uri="{BB962C8B-B14F-4D97-AF65-F5344CB8AC3E}">
        <p14:creationId xmlns:p14="http://schemas.microsoft.com/office/powerpoint/2010/main" val="336428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" y="1334"/>
            <a:ext cx="12204000" cy="68647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3258" y="1709739"/>
            <a:ext cx="6487886" cy="3433429"/>
          </a:xfrm>
        </p:spPr>
        <p:txBody>
          <a:bodyPr anchor="t" anchorCtr="0">
            <a:noAutofit/>
          </a:bodyPr>
          <a:lstStyle>
            <a:lvl1pPr>
              <a:defRPr sz="36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DD81A-89A5-DD4B-9763-10167912E1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2" y="5963138"/>
            <a:ext cx="2137513" cy="561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B501B1-9EA4-E643-97E5-47E3FBD36039}"/>
              </a:ext>
            </a:extLst>
          </p:cNvPr>
          <p:cNvSpPr txBox="1"/>
          <p:nvPr userDrawn="1"/>
        </p:nvSpPr>
        <p:spPr>
          <a:xfrm rot="16200000">
            <a:off x="-411399" y="2028738"/>
            <a:ext cx="10967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316B93"/>
                </a:solidFill>
                <a:latin typeface="EC Square Sans Pro" panose="020B0506040000020004" pitchFamily="34" charset="0"/>
              </a:rPr>
              <a:t>© European Union, 2022</a:t>
            </a:r>
          </a:p>
        </p:txBody>
      </p:sp>
    </p:spTree>
    <p:extLst>
      <p:ext uri="{BB962C8B-B14F-4D97-AF65-F5344CB8AC3E}">
        <p14:creationId xmlns:p14="http://schemas.microsoft.com/office/powerpoint/2010/main" val="135385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2" y="5958377"/>
            <a:ext cx="2131937" cy="562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0" r:id="rId2"/>
    <p:sldLayoutId id="2147483654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4" r:id="rId10"/>
    <p:sldLayoutId id="2147483693" r:id="rId11"/>
    <p:sldLayoutId id="214748369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research-and-innovation/en/research-area/industrial-research-and-innovation/eu-valorisation-policy/knowledge-valorisation-platform/repository/open-entrepreneurship-platform" TargetMode="External"/><Relationship Id="rId13" Type="http://schemas.openxmlformats.org/officeDocument/2006/relationships/image" Target="../media/image18.jpeg"/><Relationship Id="rId3" Type="http://schemas.openxmlformats.org/officeDocument/2006/relationships/hyperlink" Target="https://ec.europa.eu/research-and-innovation/en/research-area/industrial-research-and-innovation/eu-valorisation-policy/knowledge-valorisation-platform/repository/knowledge-valorisation-through-industry-collaboration-collaborative-laboratories-colabs" TargetMode="External"/><Relationship Id="rId7" Type="http://schemas.openxmlformats.org/officeDocument/2006/relationships/hyperlink" Target="https://ec.europa.eu/research-and-innovation/en/research-area/industrial-research-and-innovation/eu-valorisation-policy/knowledge-valorisation-platform/repository/uniminds-festiva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research-and-innovation/en/research-area/industrial-research-and-innovation/eu-valorisation-policy/knowledge-valorisation-platform/repository/promo-tt-matching-research-industry-and-investors" TargetMode="External"/><Relationship Id="rId11" Type="http://schemas.openxmlformats.org/officeDocument/2006/relationships/hyperlink" Target="https://projects.research-and-innovation.ec.europa.eu/en/research-area/industrial-research-and-innovation/eu-valorisation-policy/knowledge-valorisation-platform/repository/circular-business-support-management" TargetMode="External"/><Relationship Id="rId5" Type="http://schemas.openxmlformats.org/officeDocument/2006/relationships/hyperlink" Target="https://ec.europa.eu/research-and-innovation/en/research-area/industrial-research-and-innovation/eu-valorisation-policy/knowledge-valorisation-platform/repository/photonics-center-collaboration-business-and-research" TargetMode="External"/><Relationship Id="rId15" Type="http://schemas.openxmlformats.org/officeDocument/2006/relationships/image" Target="../media/image20.jpeg"/><Relationship Id="rId10" Type="http://schemas.openxmlformats.org/officeDocument/2006/relationships/hyperlink" Target="https://ec.europa.eu/research-and-innovation/en/research-area/industrial-research-and-innovation/eu-valorisation-policy/knowledge-valorisation-platform/repository/how-promote-bi-directional-mobility-knowledge-between-engineering-industries-and-academia" TargetMode="External"/><Relationship Id="rId4" Type="http://schemas.openxmlformats.org/officeDocument/2006/relationships/hyperlink" Target="https://ec.europa.eu/research-and-innovation/en/research-area/industrial-research-and-innovation/eu-valorisation-policy/knowledge-valorisation-platform/repository/eatriss-innovative-training-workshop-curriculum" TargetMode="External"/><Relationship Id="rId9" Type="http://schemas.openxmlformats.org/officeDocument/2006/relationships/hyperlink" Target="https://projects.research-and-innovation.ec.europa.eu/en/research-area/industrial-research-and-innovation/eu-valorisation-policy/knowledge-valorisation-platform/repository/collaborative-research-partnerships-amber" TargetMode="External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research-and-innovation.ec.europa.eu/research-area/industrial-research-and-innovation/eu-valorisation-policy/knowledge-valorisation-platform/guiding-principles-knowledge-valorisation-and-implementing-codes-practice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q2nAjWWGvc" TargetMode="External"/><Relationship Id="rId5" Type="http://schemas.openxmlformats.org/officeDocument/2006/relationships/hyperlink" Target="https://research-and-innovation.ec.europa.eu/document/download/045ede1a-f0c0-495b-9510-4c56f850bed8_en" TargetMode="External"/><Relationship Id="rId4" Type="http://schemas.openxmlformats.org/officeDocument/2006/relationships/hyperlink" Target="http://data.europa.eu/eli/reco/2024/774/o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20056" y="2802350"/>
            <a:ext cx="6838268" cy="2016537"/>
          </a:xfrm>
        </p:spPr>
        <p:txBody>
          <a:bodyPr/>
          <a:lstStyle/>
          <a:p>
            <a:r>
              <a:rPr lang="en-US" sz="3200" dirty="0"/>
              <a:t>Code of practice on </a:t>
            </a:r>
            <a:br>
              <a:rPr lang="en-150" sz="3200" dirty="0"/>
            </a:br>
            <a:r>
              <a:rPr lang="en-US" sz="3200" dirty="0"/>
              <a:t>industry-academia co-creation</a:t>
            </a:r>
            <a:br>
              <a:rPr lang="en-150" sz="3200" dirty="0"/>
            </a:br>
            <a:r>
              <a:rPr lang="en-US" sz="3200" dirty="0"/>
              <a:t>for knowledge </a:t>
            </a:r>
            <a:r>
              <a:rPr lang="en-US" sz="3200" dirty="0" err="1"/>
              <a:t>valorisation</a:t>
            </a:r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5FFF-76B9-CB44-BF67-5944B9310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4724401"/>
            <a:ext cx="5762324" cy="1714500"/>
          </a:xfrm>
        </p:spPr>
        <p:txBody>
          <a:bodyPr/>
          <a:lstStyle/>
          <a:p>
            <a:r>
              <a:rPr lang="en-GB" b="1" dirty="0"/>
              <a:t>	IIRO EEROLA</a:t>
            </a:r>
            <a:r>
              <a:rPr lang="en-IE" dirty="0"/>
              <a:t>, </a:t>
            </a:r>
            <a:r>
              <a:rPr lang="en-US" dirty="0"/>
              <a:t>Policy Officer</a:t>
            </a:r>
          </a:p>
          <a:p>
            <a:r>
              <a:rPr lang="en-IE" dirty="0"/>
              <a:t>Valorisation Policies &amp; IPR</a:t>
            </a:r>
            <a:r>
              <a:rPr lang="hu-HU" dirty="0"/>
              <a:t> Unit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>D</a:t>
            </a:r>
            <a:r>
              <a:rPr lang="hu-HU" dirty="0"/>
              <a:t>irectorate-Generale for </a:t>
            </a:r>
            <a:r>
              <a:rPr lang="en-IE" dirty="0"/>
              <a:t>Research &amp; Innovation</a:t>
            </a:r>
            <a:endParaRPr lang="hu-HU" dirty="0"/>
          </a:p>
          <a:p>
            <a:r>
              <a:rPr lang="hu-HU" dirty="0"/>
              <a:t>European Commission</a:t>
            </a:r>
          </a:p>
          <a:p>
            <a:endParaRPr lang="en-I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189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0A735A-ECCE-0D37-009C-FC02F101C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0798C-E5DE-A213-E058-BFEF6DD0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2209"/>
            <a:ext cx="10505401" cy="3881904"/>
          </a:xfrm>
        </p:spPr>
        <p:txBody>
          <a:bodyPr/>
          <a:lstStyle/>
          <a:p>
            <a:r>
              <a:rPr lang="en-IE" dirty="0"/>
              <a:t>Support </a:t>
            </a:r>
            <a:r>
              <a:rPr lang="en-IE" dirty="0">
                <a:solidFill>
                  <a:srgbClr val="FF0000"/>
                </a:solidFill>
              </a:rPr>
              <a:t>implementation</a:t>
            </a:r>
            <a:r>
              <a:rPr lang="en-IE" dirty="0"/>
              <a:t> of the Council Recommendation on the Guiding principles for knowledge valorisation adopted on 2 December 2022.</a:t>
            </a:r>
          </a:p>
          <a:p>
            <a:r>
              <a:rPr lang="en-IE" dirty="0"/>
              <a:t>Provide concrete </a:t>
            </a:r>
            <a:r>
              <a:rPr lang="en-IE" dirty="0">
                <a:solidFill>
                  <a:srgbClr val="FF0000"/>
                </a:solidFill>
              </a:rPr>
              <a:t>recommendations </a:t>
            </a:r>
            <a:r>
              <a:rPr lang="en-IE" dirty="0"/>
              <a:t>to facilitate industry-academia co-creation to improve knowledge valorisation:</a:t>
            </a:r>
          </a:p>
          <a:p>
            <a:pPr lvl="1"/>
            <a:r>
              <a:rPr lang="en-IE" dirty="0"/>
              <a:t>Create </a:t>
            </a:r>
            <a:r>
              <a:rPr lang="en-IE" b="1" dirty="0"/>
              <a:t>enabling environment</a:t>
            </a:r>
            <a:r>
              <a:rPr lang="en-IE" dirty="0"/>
              <a:t>, help establish </a:t>
            </a:r>
            <a:r>
              <a:rPr lang="en-IE" b="1" dirty="0"/>
              <a:t>interactive models </a:t>
            </a:r>
            <a:r>
              <a:rPr lang="en-IE" dirty="0"/>
              <a:t>supporting industry-academia co-creation, foster the </a:t>
            </a:r>
            <a:r>
              <a:rPr lang="en-IE" b="1" dirty="0"/>
              <a:t>role of intermediaries and digital platforms </a:t>
            </a:r>
            <a:r>
              <a:rPr lang="en-IE" dirty="0"/>
              <a:t>and better match the supply and demand for innovation. </a:t>
            </a:r>
          </a:p>
          <a:p>
            <a:pPr lvl="1"/>
            <a:r>
              <a:rPr lang="en-IE" dirty="0"/>
              <a:t>Encourage </a:t>
            </a:r>
            <a:r>
              <a:rPr lang="en-IE" b="1" dirty="0"/>
              <a:t>connections and co-creation</a:t>
            </a:r>
            <a:r>
              <a:rPr lang="en-IE" dirty="0"/>
              <a:t> </a:t>
            </a:r>
            <a:r>
              <a:rPr lang="en-IE" b="1" dirty="0"/>
              <a:t>between all </a:t>
            </a:r>
            <a:r>
              <a:rPr lang="en-IE" b="1" dirty="0" err="1"/>
              <a:t>R&amp;I</a:t>
            </a:r>
            <a:r>
              <a:rPr lang="en-IE" b="1" dirty="0"/>
              <a:t> actors </a:t>
            </a:r>
            <a:r>
              <a:rPr lang="en-IE" dirty="0"/>
              <a:t>and emphasise the importance of </a:t>
            </a:r>
            <a:r>
              <a:rPr lang="en-IE" b="1" dirty="0"/>
              <a:t>entrepreneurial skills and practices </a:t>
            </a:r>
            <a:r>
              <a:rPr lang="en-IE" dirty="0"/>
              <a:t>in line with the Guiding principles for knowledge valorisation.</a:t>
            </a:r>
          </a:p>
          <a:p>
            <a:pPr marL="457200" lvl="1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AA320-873E-C83F-1DA6-74914E09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00" y="402658"/>
            <a:ext cx="10022880" cy="501676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3240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0123C8-8298-2F77-A35E-55C3A382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832" y="2935424"/>
            <a:ext cx="7977922" cy="340165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Recommendations:</a:t>
            </a: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Strategy </a:t>
            </a: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Awareness raising</a:t>
            </a: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Incentives</a:t>
            </a:r>
            <a:endParaRPr lang="en-IE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Skills development and lifelong learning</a:t>
            </a:r>
            <a:endParaRPr lang="en-US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Networking and communication</a:t>
            </a:r>
            <a:endParaRPr lang="en-US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508" y="358356"/>
            <a:ext cx="10906984" cy="501676"/>
          </a:xfrm>
        </p:spPr>
        <p:txBody>
          <a:bodyPr/>
          <a:lstStyle/>
          <a:p>
            <a:r>
              <a:rPr lang="en-IE" dirty="0">
                <a:solidFill>
                  <a:srgbClr val="FFFFFF"/>
                </a:solidFill>
              </a:rPr>
              <a:t>Code of practice on industry-academia co-creation (1)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group of people holding gears&#10;&#10;Description automatically generated">
            <a:extLst>
              <a:ext uri="{FF2B5EF4-FFF2-40B4-BE49-F238E27FC236}">
                <a16:creationId xmlns:a16="http://schemas.microsoft.com/office/drawing/2014/main" id="{323B64EA-E394-5F7C-0784-C0EA063791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11436"/>
          <a:stretch/>
        </p:blipFill>
        <p:spPr>
          <a:xfrm>
            <a:off x="8357541" y="2283520"/>
            <a:ext cx="3304107" cy="305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8F2AC-7E64-045E-C26A-ABF57899102A}"/>
              </a:ext>
            </a:extLst>
          </p:cNvPr>
          <p:cNvSpPr txBox="1"/>
          <p:nvPr/>
        </p:nvSpPr>
        <p:spPr>
          <a:xfrm>
            <a:off x="9485868" y="5425629"/>
            <a:ext cx="217578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E" sz="600" dirty="0">
                <a:solidFill>
                  <a:schemeClr val="tx1">
                    <a:lumMod val="50000"/>
                  </a:schemeClr>
                </a:solidFill>
              </a:rPr>
              <a:t>©Studio Romantic_#526949638_2022_AdobeStock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3935-3241-6AF0-B391-F269979F71F1}"/>
              </a:ext>
            </a:extLst>
          </p:cNvPr>
          <p:cNvSpPr txBox="1"/>
          <p:nvPr/>
        </p:nvSpPr>
        <p:spPr>
          <a:xfrm>
            <a:off x="794511" y="1782093"/>
            <a:ext cx="6035779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 enabling environment for industry-academia co-creation 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5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1DEADF-A5DB-16C3-82A3-9ABF7F18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120" y="2634050"/>
            <a:ext cx="7710514" cy="375289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Recommendations:</a:t>
            </a: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IE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Joint industry-academia partnership framework</a:t>
            </a: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Role of intermediaries</a:t>
            </a:r>
            <a:endParaRPr lang="en-US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alorisation of co-creation outcomes </a:t>
            </a: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oint infrastructures and co-creation facilities</a:t>
            </a:r>
          </a:p>
          <a:p>
            <a:pPr marL="507365" indent="-285750" algn="just"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Assessing outcomes, value created and impact</a:t>
            </a:r>
            <a:endParaRPr lang="en-I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50" y="358435"/>
            <a:ext cx="11011486" cy="501676"/>
          </a:xfrm>
        </p:spPr>
        <p:txBody>
          <a:bodyPr/>
          <a:lstStyle/>
          <a:p>
            <a:r>
              <a:rPr lang="en-IE" dirty="0">
                <a:solidFill>
                  <a:srgbClr val="FFFFFF"/>
                </a:solidFill>
              </a:rPr>
              <a:t>Code of practice on industry-academia co-creation (</a:t>
            </a:r>
            <a:r>
              <a:rPr lang="en-150" dirty="0">
                <a:solidFill>
                  <a:srgbClr val="FFFFFF"/>
                </a:solidFill>
              </a:rPr>
              <a:t>2</a:t>
            </a:r>
            <a:r>
              <a:rPr lang="en-IE" dirty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2B58C-0CAC-F8B9-3E2C-F42429C1F069}"/>
              </a:ext>
            </a:extLst>
          </p:cNvPr>
          <p:cNvSpPr txBox="1"/>
          <p:nvPr/>
        </p:nvSpPr>
        <p:spPr>
          <a:xfrm>
            <a:off x="425850" y="1621772"/>
            <a:ext cx="7429678" cy="100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industry-academia co-creation for effective knowledge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valorisation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olleagues high-fiving">
            <a:extLst>
              <a:ext uri="{FF2B5EF4-FFF2-40B4-BE49-F238E27FC236}">
                <a16:creationId xmlns:a16="http://schemas.microsoft.com/office/drawing/2014/main" id="{8EC3AD92-2956-81BA-87C5-AD9619DA3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89" y="2628651"/>
            <a:ext cx="3958399" cy="2639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FBB60A-7187-5B8B-BD46-4535FDB5FBB0}"/>
              </a:ext>
            </a:extLst>
          </p:cNvPr>
          <p:cNvSpPr txBox="1"/>
          <p:nvPr/>
        </p:nvSpPr>
        <p:spPr>
          <a:xfrm>
            <a:off x="9485868" y="5425629"/>
            <a:ext cx="217578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E" sz="600" dirty="0" err="1">
                <a:solidFill>
                  <a:schemeClr val="tx1">
                    <a:lumMod val="50000"/>
                  </a:schemeClr>
                </a:solidFill>
              </a:rPr>
              <a:t>AdobeStock</a:t>
            </a:r>
            <a:r>
              <a:rPr lang="en-IE" sz="600" dirty="0">
                <a:solidFill>
                  <a:schemeClr val="tx1">
                    <a:lumMod val="50000"/>
                  </a:schemeClr>
                </a:solidFill>
              </a:rPr>
              <a:t> | #556626899</a:t>
            </a:r>
          </a:p>
        </p:txBody>
      </p:sp>
    </p:spTree>
    <p:extLst>
      <p:ext uri="{BB962C8B-B14F-4D97-AF65-F5344CB8AC3E}">
        <p14:creationId xmlns:p14="http://schemas.microsoft.com/office/powerpoint/2010/main" val="422364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31FC23-2CBC-8B7B-88A0-427A28C93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76665"/>
              </p:ext>
            </p:extLst>
          </p:nvPr>
        </p:nvGraphicFramePr>
        <p:xfrm>
          <a:off x="290112" y="1460488"/>
          <a:ext cx="11702142" cy="576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457">
                  <a:extLst>
                    <a:ext uri="{9D8B030D-6E8A-4147-A177-3AD203B41FA5}">
                      <a16:colId xmlns:a16="http://schemas.microsoft.com/office/drawing/2014/main" val="859854240"/>
                    </a:ext>
                  </a:extLst>
                </a:gridCol>
                <a:gridCol w="3313060">
                  <a:extLst>
                    <a:ext uri="{9D8B030D-6E8A-4147-A177-3AD203B41FA5}">
                      <a16:colId xmlns:a16="http://schemas.microsoft.com/office/drawing/2014/main" val="24173948"/>
                    </a:ext>
                  </a:extLst>
                </a:gridCol>
                <a:gridCol w="6146625">
                  <a:extLst>
                    <a:ext uri="{9D8B030D-6E8A-4147-A177-3AD203B41FA5}">
                      <a16:colId xmlns:a16="http://schemas.microsoft.com/office/drawing/2014/main" val="3189207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dirty="0">
                          <a:solidFill>
                            <a:srgbClr val="00B050"/>
                          </a:solidFill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a joint-industry-academia partnership framework </a:t>
                      </a:r>
                      <a:endParaRPr lang="en-IE" sz="1800" dirty="0">
                        <a:solidFill>
                          <a:srgbClr val="00B050"/>
                        </a:solidFill>
                        <a:latin typeface="EC Square Sans Pro" panose="020B0506040000020004" pitchFamily="34" charset="0"/>
                      </a:endParaRPr>
                    </a:p>
                    <a:p>
                      <a:endParaRPr lang="en-I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hlinkClick r:id="rId3"/>
                        </a:rPr>
                        <a:t>Knowledge Valorisation through Industry Collaboration – Collaborative Laboratories (</a:t>
                      </a:r>
                      <a:r>
                        <a:rPr lang="en-IE" sz="1800" b="1" u="sng" dirty="0" err="1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hlinkClick r:id="rId3"/>
                        </a:rPr>
                        <a:t>CoLABs</a:t>
                      </a:r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hlinkClick r:id="rId3"/>
                        </a:rPr>
                        <a:t>)</a:t>
                      </a:r>
                      <a:endParaRPr lang="en-IE" sz="1800" dirty="0">
                        <a:latin typeface="EC Square Sans Pro" panose="020B0506040000020004" pitchFamily="34" charset="0"/>
                      </a:endParaRP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7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EC Square Sans Pro" panose="020B0506040000020004" pitchFamily="34" charset="0"/>
                        </a:rPr>
                        <a:t>Skills Development – Lifelong Learning</a:t>
                      </a:r>
                    </a:p>
                    <a:p>
                      <a:endParaRPr lang="en-I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EATRIS’s innovative training workshop &amp; curriculum</a:t>
                      </a:r>
                      <a:endParaRPr lang="en-IE" sz="18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2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EC Square Sans Pro" panose="020B0506040000020004" pitchFamily="34" charset="0"/>
                        </a:rPr>
                        <a:t>Networking - Communication - Relationship-building</a:t>
                      </a:r>
                      <a:endParaRPr lang="en-IE" sz="1800" b="1" i="0" u="none" strike="noStrike" dirty="0">
                        <a:solidFill>
                          <a:srgbClr val="00B050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  <a:p>
                      <a:endParaRPr lang="en-I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Photonics </a:t>
                      </a:r>
                      <a:r>
                        <a:rPr lang="en-IE" sz="1800" b="1" u="sng" dirty="0" err="1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Center</a:t>
                      </a:r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- Collaboration for Business and Research</a:t>
                      </a:r>
                      <a:endParaRPr lang="en-IE" sz="1800" b="1" u="sng" dirty="0">
                        <a:solidFill>
                          <a:srgbClr val="004494"/>
                        </a:solidFill>
                        <a:effectLst/>
                        <a:latin typeface="EC Square Sans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PROMO-TT: Matching research, industry and investors</a:t>
                      </a:r>
                      <a:endParaRPr lang="en-IE" sz="1800" b="1" u="sng" dirty="0">
                        <a:solidFill>
                          <a:srgbClr val="004494"/>
                        </a:solidFill>
                        <a:effectLst/>
                        <a:latin typeface="EC Square Sans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UNI.MINDS Festival</a:t>
                      </a:r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8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EC Square Sans Pro" panose="020B0506040000020004" pitchFamily="34" charset="0"/>
                        </a:rPr>
                        <a:t>Pooling Resources – Creating Joint Infrastructures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EC Square Sans Pro" panose="020B0506040000020004" pitchFamily="34" charset="0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Open Entrepreneurship Platform</a:t>
                      </a:r>
                      <a:endParaRPr lang="en-IE" sz="1800" b="1" u="sng" dirty="0">
                        <a:solidFill>
                          <a:srgbClr val="004494"/>
                        </a:solidFill>
                        <a:effectLst/>
                        <a:latin typeface="EC Square Sans Pro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Collaborative research partnerships at AMBER</a:t>
                      </a:r>
                      <a:endParaRPr lang="en-IE" sz="1800" dirty="0">
                        <a:latin typeface="EC Square Sans Pro" panose="020B0506040000020004" pitchFamily="34" charset="0"/>
                      </a:endParaRP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5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150" sz="1800" b="1" dirty="0">
                        <a:solidFill>
                          <a:srgbClr val="00B050"/>
                        </a:solidFill>
                        <a:latin typeface="EC Square Sans Pro" panose="020B05060400000200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EC Square Sans Pro" panose="020B0506040000020004" pitchFamily="34" charset="0"/>
                        </a:rPr>
                        <a:t>Fostering mobility</a:t>
                      </a: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u="sng" dirty="0">
                          <a:solidFill>
                            <a:srgbClr val="004494"/>
                          </a:solidFill>
                          <a:effectLst/>
                          <a:latin typeface="EC Square Sans Pro" panose="020B0506040000020004" pitchFamily="34" charset="0"/>
                          <a:ea typeface="Times New Roman" panose="02020603050405020304" pitchFamily="18" charset="0"/>
                          <a:hlinkClick r:id="rId10"/>
                        </a:rPr>
                        <a:t>How to promote bi-directional mobility of knowledge between engineering industries and academia</a:t>
                      </a:r>
                      <a:endParaRPr lang="en-IE" sz="1800" b="1" u="sng" dirty="0">
                        <a:solidFill>
                          <a:srgbClr val="004494"/>
                        </a:solidFill>
                        <a:effectLst/>
                        <a:latin typeface="EC Square Sans Pro" panose="020B05060400000200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IE" sz="1800" b="1" u="sng" kern="1200" baseline="0" dirty="0">
                          <a:solidFill>
                            <a:srgbClr val="438FCC"/>
                          </a:solidFill>
                          <a:effectLst/>
                          <a:latin typeface="EC Square Sans Pro" panose="020B0506040000020004" pitchFamily="34" charset="0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Circular business support management</a:t>
                      </a:r>
                      <a:endParaRPr lang="en-IE" sz="1800" b="1" u="sng" kern="1200" baseline="0" dirty="0">
                        <a:solidFill>
                          <a:srgbClr val="438FCC"/>
                        </a:solidFill>
                        <a:effectLst/>
                        <a:latin typeface="EC Square Sans Pro" panose="020B05060400000200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1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2618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367372"/>
            <a:ext cx="10682672" cy="501676"/>
          </a:xfrm>
        </p:spPr>
        <p:txBody>
          <a:bodyPr/>
          <a:lstStyle/>
          <a:p>
            <a:r>
              <a:rPr lang="en-150" dirty="0">
                <a:solidFill>
                  <a:schemeClr val="bg1"/>
                </a:solidFill>
              </a:rPr>
              <a:t>Sharing </a:t>
            </a:r>
            <a:r>
              <a:rPr lang="en-IE" dirty="0">
                <a:solidFill>
                  <a:schemeClr val="bg1"/>
                </a:solidFill>
              </a:rPr>
              <a:t>Best Practices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Healthcare colleagues meeting">
            <a:extLst>
              <a:ext uri="{FF2B5EF4-FFF2-40B4-BE49-F238E27FC236}">
                <a16:creationId xmlns:a16="http://schemas.microsoft.com/office/drawing/2014/main" id="{EF2C1AEE-DADA-5113-7B98-2DCB2593C9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70" y="1542591"/>
            <a:ext cx="1839685" cy="980390"/>
          </a:xfrm>
          <a:prstGeom prst="rect">
            <a:avLst/>
          </a:prstGeom>
        </p:spPr>
      </p:pic>
      <p:pic>
        <p:nvPicPr>
          <p:cNvPr id="9" name="Picture 8" descr="People working on ideas">
            <a:extLst>
              <a:ext uri="{FF2B5EF4-FFF2-40B4-BE49-F238E27FC236}">
                <a16:creationId xmlns:a16="http://schemas.microsoft.com/office/drawing/2014/main" id="{BEB85603-764B-21BF-D13E-E7225EA348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" y="2681812"/>
            <a:ext cx="1839685" cy="813477"/>
          </a:xfrm>
          <a:prstGeom prst="rect">
            <a:avLst/>
          </a:prstGeom>
        </p:spPr>
      </p:pic>
      <p:pic>
        <p:nvPicPr>
          <p:cNvPr id="13" name="Picture 12" descr="A group of people discussing work in conference room meeting">
            <a:extLst>
              <a:ext uri="{FF2B5EF4-FFF2-40B4-BE49-F238E27FC236}">
                <a16:creationId xmlns:a16="http://schemas.microsoft.com/office/drawing/2014/main" id="{7C33F787-FBB2-D8F0-3E2F-21CD65CE7B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1" y="3654120"/>
            <a:ext cx="1866674" cy="1055326"/>
          </a:xfrm>
          <a:prstGeom prst="rect">
            <a:avLst/>
          </a:prstGeom>
        </p:spPr>
      </p:pic>
      <p:pic>
        <p:nvPicPr>
          <p:cNvPr id="23" name="Picture 22" descr="People walking illustration">
            <a:extLst>
              <a:ext uri="{FF2B5EF4-FFF2-40B4-BE49-F238E27FC236}">
                <a16:creationId xmlns:a16="http://schemas.microsoft.com/office/drawing/2014/main" id="{54EE586B-B29C-E3FD-D22A-7BE9BDBCE8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5" y="6044122"/>
            <a:ext cx="1839686" cy="813878"/>
          </a:xfrm>
          <a:prstGeom prst="rect">
            <a:avLst/>
          </a:prstGeom>
        </p:spPr>
      </p:pic>
      <p:pic>
        <p:nvPicPr>
          <p:cNvPr id="25" name="Picture 24" descr="Colorful and modern freeway intersections">
            <a:extLst>
              <a:ext uri="{FF2B5EF4-FFF2-40B4-BE49-F238E27FC236}">
                <a16:creationId xmlns:a16="http://schemas.microsoft.com/office/drawing/2014/main" id="{B6CAB188-ECE1-361D-3973-40338F4761D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4868277"/>
            <a:ext cx="1875177" cy="1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27CBB-78A1-3E45-BD6D-F57777B4F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50" y="402513"/>
            <a:ext cx="11011486" cy="501676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Further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2B58C-0CAC-F8B9-3E2C-F42429C1F069}"/>
              </a:ext>
            </a:extLst>
          </p:cNvPr>
          <p:cNvSpPr txBox="1"/>
          <p:nvPr/>
        </p:nvSpPr>
        <p:spPr>
          <a:xfrm>
            <a:off x="579120" y="1774748"/>
            <a:ext cx="11257280" cy="404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Recommendation (EU) 2024/774 on a Code of </a:t>
            </a:r>
            <a:r>
              <a:rPr lang="en-US" sz="2000" b="1" dirty="0">
                <a:solidFill>
                  <a:srgbClr val="1A3A50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ractice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industry-academia co-creation: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data.europa.eu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eli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reco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/2024/774/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oj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1A3A50"/>
              </a:solidFill>
              <a:effectLst/>
              <a:uLnTx/>
              <a:uFillTx/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just" fontAlgn="auto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2000" b="1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Factsheet on industry-academia co-creation</a:t>
            </a:r>
          </a:p>
          <a:p>
            <a:pPr marR="0" lvl="0" indent="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https://research-and-</a:t>
            </a:r>
            <a:r>
              <a:rPr lang="en-US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innovation.ec.europa.eu</a:t>
            </a: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/document/download/</a:t>
            </a:r>
            <a:r>
              <a:rPr lang="en-US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045ede1a</a:t>
            </a: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f0c0</a:t>
            </a: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495b</a:t>
            </a: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-9510-</a:t>
            </a:r>
            <a:r>
              <a:rPr lang="en-US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4c56f850bed8_en</a:t>
            </a: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1A3A50"/>
              </a:buClr>
              <a:defRPr/>
            </a:pPr>
            <a:r>
              <a:rPr lang="en-US" sz="2000" b="1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Video on the Code of practice on industry-academia co-creation</a:t>
            </a:r>
          </a:p>
          <a:p>
            <a:pPr marR="0" lvl="0" indent="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6"/>
              </a:rPr>
              <a:t>www.youtube.com</a:t>
            </a: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6"/>
              </a:rPr>
              <a:t>watch?v</a:t>
            </a: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6"/>
              </a:rPr>
              <a:t>=_</a:t>
            </a:r>
            <a:r>
              <a:rPr lang="en-US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6"/>
              </a:rPr>
              <a:t>q2nAjWWGvc</a:t>
            </a:r>
            <a:endParaRPr lang="en-US" sz="1600" dirty="0">
              <a:solidFill>
                <a:srgbClr val="1A3A50"/>
              </a:solidFill>
              <a:latin typeface="EC Square Sans Pro" panose="020B0506040000020004" pitchFamily="34" charset="0"/>
              <a:cs typeface="Times New Roman" panose="02020603050405020304" pitchFamily="18" charset="0"/>
            </a:endParaRPr>
          </a:p>
          <a:p>
            <a:pPr marR="0" lvl="0" indent="0" algn="just" fontAlgn="auto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2000" b="1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Guidance on the Guiding principles for knowledge </a:t>
            </a:r>
            <a:r>
              <a:rPr lang="en-US" sz="2000" b="1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valorisation</a:t>
            </a:r>
            <a:r>
              <a:rPr lang="en-US" sz="2000" b="1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 and the Codes of practice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Clr>
                <a:srgbClr val="1A3A50"/>
              </a:buClr>
              <a:defRPr/>
            </a:pPr>
            <a:r>
              <a:rPr lang="en-IE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7"/>
              </a:rPr>
              <a:t>https://research-and-</a:t>
            </a:r>
            <a:r>
              <a:rPr lang="en-IE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7"/>
              </a:rPr>
              <a:t>innovation.ec.europa.eu</a:t>
            </a:r>
            <a:r>
              <a:rPr lang="en-IE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7"/>
              </a:rPr>
              <a:t>/research-area/industrial-research-and-innovation/</a:t>
            </a:r>
            <a:r>
              <a:rPr lang="en-IE" sz="1600" dirty="0" err="1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7"/>
              </a:rPr>
              <a:t>eu</a:t>
            </a:r>
            <a:r>
              <a:rPr lang="en-IE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7"/>
              </a:rPr>
              <a:t>-valorisation-policy/knowledge-valorisation-platform/guiding-principles-knowledge-valorisation-and-implementing-codes-practice_en</a:t>
            </a:r>
            <a:r>
              <a:rPr lang="en-IE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1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A3A50"/>
      </a:dk1>
      <a:lt1>
        <a:srgbClr val="FFFFFF"/>
      </a:lt1>
      <a:dk2>
        <a:srgbClr val="285778"/>
      </a:dk2>
      <a:lt2>
        <a:srgbClr val="E4FAFF"/>
      </a:lt2>
      <a:accent1>
        <a:srgbClr val="1FB9D2"/>
      </a:accent1>
      <a:accent2>
        <a:srgbClr val="428ECC"/>
      </a:accent2>
      <a:accent3>
        <a:srgbClr val="7C95FF"/>
      </a:accent3>
      <a:accent4>
        <a:srgbClr val="FFDF6D"/>
      </a:accent4>
      <a:accent5>
        <a:srgbClr val="FE6C3D"/>
      </a:accent5>
      <a:accent6>
        <a:srgbClr val="E13214"/>
      </a:accent6>
      <a:hlink>
        <a:srgbClr val="428ECC"/>
      </a:hlink>
      <a:folHlink>
        <a:srgbClr val="1A3A5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0B1AB3EE7FB41977BC1E216BA6147" ma:contentTypeVersion="2" ma:contentTypeDescription="Create a new document." ma:contentTypeScope="" ma:versionID="3229ad25196862be9599e78987c1b9d9">
  <xsd:schema xmlns:xsd="http://www.w3.org/2001/XMLSchema" xmlns:xs="http://www.w3.org/2001/XMLSchema" xmlns:p="http://schemas.microsoft.com/office/2006/metadata/properties" xmlns:ns3="b1574990-7dca-46ed-ac87-7eb4962c31b1" targetNamespace="http://schemas.microsoft.com/office/2006/metadata/properties" ma:root="true" ma:fieldsID="c9eede5581c7ef3c0c89eb0ceb8fe3bb" ns3:_="">
    <xsd:import namespace="b1574990-7dca-46ed-ac87-7eb4962c31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74990-7dca-46ed-ac87-7eb4962c3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84582-148E-4E24-A13E-0F57696E93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74990-7dca-46ed-ac87-7eb4962c31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E2E8E9-3828-4441-BE95-27D72BFF8EF4}">
  <ds:schemaRefs>
    <ds:schemaRef ds:uri="http://purl.org/dc/dcmitype/"/>
    <ds:schemaRef ds:uri="http://schemas.microsoft.com/office/2006/documentManagement/types"/>
    <ds:schemaRef ds:uri="b1574990-7dca-46ed-ac87-7eb4962c31b1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B9A4A9A-FC7D-4829-8C5E-3071312E7A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19305</TotalTime>
  <Words>407</Words>
  <Application>Microsoft Office PowerPoint</Application>
  <PresentationFormat>Widescreen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EC Square Sans Pro</vt:lpstr>
      <vt:lpstr>EC Square Sans Pro Light</vt:lpstr>
      <vt:lpstr>Office Theme</vt:lpstr>
      <vt:lpstr>Code of practice on  industry-academia co-creation for knowledge valorisation </vt:lpstr>
      <vt:lpstr>Objectives</vt:lpstr>
      <vt:lpstr>Code of practice on industry-academia co-creation (1)</vt:lpstr>
      <vt:lpstr>Code of practice on industry-academia co-creation (2)</vt:lpstr>
      <vt:lpstr>Sharing Best Practices</vt:lpstr>
      <vt:lpstr>Further information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transition and Recovery, Resilience and Preparedness, Competitive edge through a stronger ERA for the Future</dc:title>
  <dc:creator>RAVET Julien (RTD)</dc:creator>
  <cp:lastModifiedBy>Gavin, Maria</cp:lastModifiedBy>
  <cp:revision>396</cp:revision>
  <cp:lastPrinted>2024-04-16T13:30:12Z</cp:lastPrinted>
  <dcterms:created xsi:type="dcterms:W3CDTF">2020-09-25T15:00:15Z</dcterms:created>
  <dcterms:modified xsi:type="dcterms:W3CDTF">2024-04-16T14:10:58Z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0x0101009910B1AB3EE7FB41977BC1E216BA6147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2023-03-16T16:29:31Z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7bc3c052-b54d-488e-b99a-dd16adeb4630</vt:lpwstr>
  </property>
  <property fmtid="{D5CDD505-2E9C-101B-9397-08002B2CF9AE}" pid="9" name="MSIP_Label_6bd9ddd1-4d20-43f6-abfa-fc3c07406f94_ContentBits">
    <vt:lpwstr>0</vt:lpwstr>
  </property>
</Properties>
</file>